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56"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80" d="100"/>
          <a:sy n="80" d="100"/>
        </p:scale>
        <p:origin x="782" y="58"/>
      </p:cViewPr>
      <p:guideLst/>
    </p:cSldViewPr>
  </p:slideViewPr>
  <p:notesTextViewPr>
    <p:cViewPr>
      <p:scale>
        <a:sx n="1" d="1"/>
        <a:sy n="1" d="1"/>
      </p:scale>
      <p:origin x="0" y="-1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D4250-46AA-422D-A4AA-B9ACD3CE6A2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4BFF1D35-A6E1-40C4-A9F1-754CB8BB3AED}">
      <dgm:prSet phldrT="[Текст]"/>
      <dgm:spPr/>
      <dgm:t>
        <a:bodyPr/>
        <a:lstStyle/>
        <a:p>
          <a:r>
            <a:rPr lang="ru-RU" dirty="0">
              <a:latin typeface="Times New Roman" panose="02020603050405020304" pitchFamily="18" charset="0"/>
              <a:cs typeface="Times New Roman" panose="02020603050405020304" pitchFamily="18" charset="0"/>
            </a:rPr>
            <a:t>По месту в учебном плане</a:t>
          </a:r>
        </a:p>
      </dgm:t>
    </dgm:pt>
    <dgm:pt modelId="{C1236817-06A1-4516-9B7E-D7AE2BD9CE68}" type="parTrans" cxnId="{B76DDAA6-936E-4339-8008-9F01B4E26BCD}">
      <dgm:prSet/>
      <dgm:spPr/>
      <dgm:t>
        <a:bodyPr/>
        <a:lstStyle/>
        <a:p>
          <a:endParaRPr lang="ru-RU"/>
        </a:p>
      </dgm:t>
    </dgm:pt>
    <dgm:pt modelId="{765A88A2-4527-49A6-8402-492DDED8C269}" type="sibTrans" cxnId="{B76DDAA6-936E-4339-8008-9F01B4E26BCD}">
      <dgm:prSet/>
      <dgm:spPr/>
      <dgm:t>
        <a:bodyPr/>
        <a:lstStyle/>
        <a:p>
          <a:endParaRPr lang="ru-RU"/>
        </a:p>
      </dgm:t>
    </dgm:pt>
    <dgm:pt modelId="{3060B6A8-1CF7-4084-92D1-BAE68E848485}">
      <dgm:prSet phldrT="[Текст]"/>
      <dgm:spPr/>
      <dgm:t>
        <a:bodyPr/>
        <a:lstStyle/>
        <a:p>
          <a:r>
            <a:rPr lang="ru-RU" dirty="0">
              <a:latin typeface="Times New Roman" panose="02020603050405020304" pitchFamily="18" charset="0"/>
              <a:cs typeface="Times New Roman" panose="02020603050405020304" pitchFamily="18" charset="0"/>
            </a:rPr>
            <a:t>Учебные (предусмотренные программой)</a:t>
          </a:r>
        </a:p>
      </dgm:t>
    </dgm:pt>
    <dgm:pt modelId="{C28D4F07-7101-44B1-AE4B-8CEC045F612B}" type="parTrans" cxnId="{6E27B2C3-9810-4A3F-952D-BB7528C7C478}">
      <dgm:prSet/>
      <dgm:spPr/>
      <dgm:t>
        <a:bodyPr/>
        <a:lstStyle/>
        <a:p>
          <a:endParaRPr lang="ru-RU"/>
        </a:p>
      </dgm:t>
    </dgm:pt>
    <dgm:pt modelId="{E088955F-E6F0-4CB1-B563-DD54A631CF6E}" type="sibTrans" cxnId="{6E27B2C3-9810-4A3F-952D-BB7528C7C478}">
      <dgm:prSet/>
      <dgm:spPr/>
      <dgm:t>
        <a:bodyPr/>
        <a:lstStyle/>
        <a:p>
          <a:endParaRPr lang="ru-RU"/>
        </a:p>
      </dgm:t>
    </dgm:pt>
    <dgm:pt modelId="{0DA0F1AE-6A5E-4D1B-813C-23502ECE47C0}">
      <dgm:prSet phldrT="[Текст]"/>
      <dgm:spPr/>
      <dgm:t>
        <a:bodyPr/>
        <a:lstStyle/>
        <a:p>
          <a:r>
            <a:rPr lang="ru-RU" dirty="0">
              <a:latin typeface="Times New Roman" panose="02020603050405020304" pitchFamily="18" charset="0"/>
              <a:cs typeface="Times New Roman" panose="02020603050405020304" pitchFamily="18" charset="0"/>
            </a:rPr>
            <a:t>Внеучебные</a:t>
          </a:r>
        </a:p>
      </dgm:t>
    </dgm:pt>
    <dgm:pt modelId="{33C26871-B577-4CF5-98F8-7BD12CFBA290}" type="parTrans" cxnId="{9A2A5474-050B-4426-8AF1-5C666CA003A9}">
      <dgm:prSet/>
      <dgm:spPr/>
      <dgm:t>
        <a:bodyPr/>
        <a:lstStyle/>
        <a:p>
          <a:endParaRPr lang="ru-RU"/>
        </a:p>
      </dgm:t>
    </dgm:pt>
    <dgm:pt modelId="{805869EE-FEF2-4FAE-8EC5-6B0739D70FBB}" type="sibTrans" cxnId="{9A2A5474-050B-4426-8AF1-5C666CA003A9}">
      <dgm:prSet/>
      <dgm:spPr/>
      <dgm:t>
        <a:bodyPr/>
        <a:lstStyle/>
        <a:p>
          <a:endParaRPr lang="ru-RU"/>
        </a:p>
      </dgm:t>
    </dgm:pt>
    <dgm:pt modelId="{D87B38AA-9DF3-4694-9CE4-F5FEDE2CF8BD}">
      <dgm:prSet phldrT="[Текст]"/>
      <dgm:spPr/>
      <dgm:t>
        <a:bodyPr/>
        <a:lstStyle/>
        <a:p>
          <a:r>
            <a:rPr lang="ru-RU" dirty="0">
              <a:latin typeface="Times New Roman" panose="02020603050405020304" pitchFamily="18" charset="0"/>
              <a:cs typeface="Times New Roman" panose="02020603050405020304" pitchFamily="18" charset="0"/>
            </a:rPr>
            <a:t>По содержанию</a:t>
          </a:r>
        </a:p>
      </dgm:t>
    </dgm:pt>
    <dgm:pt modelId="{C5603330-C134-4E74-BAA3-1D87CDD0B854}" type="parTrans" cxnId="{978BE3EA-A6C7-43C7-9C53-C3058D7C5C62}">
      <dgm:prSet/>
      <dgm:spPr/>
      <dgm:t>
        <a:bodyPr/>
        <a:lstStyle/>
        <a:p>
          <a:endParaRPr lang="ru-RU"/>
        </a:p>
      </dgm:t>
    </dgm:pt>
    <dgm:pt modelId="{B828B23F-4091-4E2E-8B25-12839A57A9D2}" type="sibTrans" cxnId="{978BE3EA-A6C7-43C7-9C53-C3058D7C5C62}">
      <dgm:prSet/>
      <dgm:spPr/>
      <dgm:t>
        <a:bodyPr/>
        <a:lstStyle/>
        <a:p>
          <a:endParaRPr lang="ru-RU"/>
        </a:p>
      </dgm:t>
    </dgm:pt>
    <dgm:pt modelId="{0AED29DE-7AE7-496E-8DC6-772761443138}">
      <dgm:prSet phldrT="[Текст]"/>
      <dgm:spPr/>
      <dgm:t>
        <a:bodyPr/>
        <a:lstStyle/>
        <a:p>
          <a:r>
            <a:rPr lang="ru-RU" dirty="0">
              <a:latin typeface="Times New Roman" panose="02020603050405020304" pitchFamily="18" charset="0"/>
              <a:cs typeface="Times New Roman" panose="02020603050405020304" pitchFamily="18" charset="0"/>
            </a:rPr>
            <a:t>Тематические </a:t>
          </a:r>
        </a:p>
      </dgm:t>
    </dgm:pt>
    <dgm:pt modelId="{A036B076-45BC-4D69-8C11-EFE8E164C02C}" type="parTrans" cxnId="{573C2E82-66AA-4E40-9F05-2B79854E2E71}">
      <dgm:prSet/>
      <dgm:spPr/>
      <dgm:t>
        <a:bodyPr/>
        <a:lstStyle/>
        <a:p>
          <a:endParaRPr lang="ru-RU"/>
        </a:p>
      </dgm:t>
    </dgm:pt>
    <dgm:pt modelId="{491C7449-C68C-4247-9842-DAEA24EE7324}" type="sibTrans" cxnId="{573C2E82-66AA-4E40-9F05-2B79854E2E71}">
      <dgm:prSet/>
      <dgm:spPr/>
      <dgm:t>
        <a:bodyPr/>
        <a:lstStyle/>
        <a:p>
          <a:endParaRPr lang="ru-RU"/>
        </a:p>
      </dgm:t>
    </dgm:pt>
    <dgm:pt modelId="{F1A01060-B59A-4EDB-A038-DE4037AC9A52}">
      <dgm:prSet phldrT="[Текст]"/>
      <dgm:spPr/>
      <dgm:t>
        <a:bodyPr/>
        <a:lstStyle/>
        <a:p>
          <a:r>
            <a:rPr lang="ru-RU" dirty="0">
              <a:latin typeface="Times New Roman" panose="02020603050405020304" pitchFamily="18" charset="0"/>
              <a:cs typeface="Times New Roman" panose="02020603050405020304" pitchFamily="18" charset="0"/>
            </a:rPr>
            <a:t>Комплексные </a:t>
          </a:r>
        </a:p>
      </dgm:t>
    </dgm:pt>
    <dgm:pt modelId="{92572F3E-CB41-4286-B3F7-D708CBCBC7E5}" type="parTrans" cxnId="{AF63593F-B0EF-4896-89EA-CD7AF90B674D}">
      <dgm:prSet/>
      <dgm:spPr/>
      <dgm:t>
        <a:bodyPr/>
        <a:lstStyle/>
        <a:p>
          <a:endParaRPr lang="ru-RU"/>
        </a:p>
      </dgm:t>
    </dgm:pt>
    <dgm:pt modelId="{B2035AA6-2F0D-4EC1-AA70-ECA219775C38}" type="sibTrans" cxnId="{AF63593F-B0EF-4896-89EA-CD7AF90B674D}">
      <dgm:prSet/>
      <dgm:spPr/>
      <dgm:t>
        <a:bodyPr/>
        <a:lstStyle/>
        <a:p>
          <a:endParaRPr lang="ru-RU"/>
        </a:p>
      </dgm:t>
    </dgm:pt>
    <dgm:pt modelId="{51987B09-D98D-40B1-9E1D-55733B73F50B}">
      <dgm:prSet phldrT="[Текст]"/>
      <dgm:spPr/>
      <dgm:t>
        <a:bodyPr/>
        <a:lstStyle/>
        <a:p>
          <a:r>
            <a:rPr lang="ru-RU" dirty="0">
              <a:latin typeface="Times New Roman" panose="02020603050405020304" pitchFamily="18" charset="0"/>
              <a:cs typeface="Times New Roman" panose="02020603050405020304" pitchFamily="18" charset="0"/>
            </a:rPr>
            <a:t>По дидактическим целям</a:t>
          </a:r>
        </a:p>
      </dgm:t>
    </dgm:pt>
    <dgm:pt modelId="{8CD24D88-2F1E-4868-86B6-98E0202DBB78}" type="parTrans" cxnId="{7D8D1050-05E3-4085-8421-2837CD5C8799}">
      <dgm:prSet/>
      <dgm:spPr/>
      <dgm:t>
        <a:bodyPr/>
        <a:lstStyle/>
        <a:p>
          <a:endParaRPr lang="ru-RU"/>
        </a:p>
      </dgm:t>
    </dgm:pt>
    <dgm:pt modelId="{0B224495-798B-47A5-9893-4CFB0FB2EE5F}" type="sibTrans" cxnId="{7D8D1050-05E3-4085-8421-2837CD5C8799}">
      <dgm:prSet/>
      <dgm:spPr/>
      <dgm:t>
        <a:bodyPr/>
        <a:lstStyle/>
        <a:p>
          <a:endParaRPr lang="ru-RU"/>
        </a:p>
      </dgm:t>
    </dgm:pt>
    <dgm:pt modelId="{39F831F6-294D-4A69-85A8-FE8EBBFED36C}">
      <dgm:prSet phldrT="[Текст]"/>
      <dgm:spPr/>
      <dgm:t>
        <a:bodyPr/>
        <a:lstStyle/>
        <a:p>
          <a:r>
            <a:rPr lang="ru-RU" dirty="0">
              <a:latin typeface="Times New Roman" panose="02020603050405020304" pitchFamily="18" charset="0"/>
              <a:cs typeface="Times New Roman" panose="02020603050405020304" pitchFamily="18" charset="0"/>
            </a:rPr>
            <a:t>Вводные </a:t>
          </a:r>
        </a:p>
      </dgm:t>
    </dgm:pt>
    <dgm:pt modelId="{91418EEA-1019-4947-A4A8-2F4503483A1D}" type="parTrans" cxnId="{CE6626A2-3BAC-4225-A88A-AF27316B0830}">
      <dgm:prSet/>
      <dgm:spPr/>
      <dgm:t>
        <a:bodyPr/>
        <a:lstStyle/>
        <a:p>
          <a:endParaRPr lang="ru-RU"/>
        </a:p>
      </dgm:t>
    </dgm:pt>
    <dgm:pt modelId="{5F09E00F-19A0-4F2C-9A15-768E5FD1C952}" type="sibTrans" cxnId="{CE6626A2-3BAC-4225-A88A-AF27316B0830}">
      <dgm:prSet/>
      <dgm:spPr/>
      <dgm:t>
        <a:bodyPr/>
        <a:lstStyle/>
        <a:p>
          <a:endParaRPr lang="ru-RU"/>
        </a:p>
      </dgm:t>
    </dgm:pt>
    <dgm:pt modelId="{389CDCFD-E247-4929-A848-84E01840B6CA}">
      <dgm:prSet phldrT="[Текст]"/>
      <dgm:spPr/>
      <dgm:t>
        <a:bodyPr/>
        <a:lstStyle/>
        <a:p>
          <a:r>
            <a:rPr lang="ru-RU" dirty="0">
              <a:latin typeface="Times New Roman" panose="02020603050405020304" pitchFamily="18" charset="0"/>
              <a:cs typeface="Times New Roman" panose="02020603050405020304" pitchFamily="18" charset="0"/>
            </a:rPr>
            <a:t>Текущие </a:t>
          </a:r>
        </a:p>
      </dgm:t>
    </dgm:pt>
    <dgm:pt modelId="{124A854C-85ED-4D8A-9F16-2534DB63F7F2}" type="parTrans" cxnId="{73B5D157-13F3-42AE-9DE4-2E0049E06254}">
      <dgm:prSet/>
      <dgm:spPr/>
      <dgm:t>
        <a:bodyPr/>
        <a:lstStyle/>
        <a:p>
          <a:endParaRPr lang="ru-RU"/>
        </a:p>
      </dgm:t>
    </dgm:pt>
    <dgm:pt modelId="{68E8EA83-E684-4212-9331-D63ED387204D}" type="sibTrans" cxnId="{73B5D157-13F3-42AE-9DE4-2E0049E06254}">
      <dgm:prSet/>
      <dgm:spPr/>
      <dgm:t>
        <a:bodyPr/>
        <a:lstStyle/>
        <a:p>
          <a:endParaRPr lang="ru-RU"/>
        </a:p>
      </dgm:t>
    </dgm:pt>
    <dgm:pt modelId="{CA41BE1F-2BDF-4D2A-975E-58AA876CB62E}">
      <dgm:prSet phldrT="[Текст]"/>
      <dgm:spPr/>
      <dgm:t>
        <a:bodyPr/>
        <a:lstStyle/>
        <a:p>
          <a:r>
            <a:rPr lang="ru-RU" dirty="0">
              <a:latin typeface="Times New Roman" panose="02020603050405020304" pitchFamily="18" charset="0"/>
              <a:cs typeface="Times New Roman" panose="02020603050405020304" pitchFamily="18" charset="0"/>
            </a:rPr>
            <a:t>Обзорные </a:t>
          </a:r>
        </a:p>
      </dgm:t>
    </dgm:pt>
    <dgm:pt modelId="{99B95753-86DB-4915-8544-F080A864EF53}" type="parTrans" cxnId="{451767E1-9691-4D71-B8C9-04486751BBAC}">
      <dgm:prSet/>
      <dgm:spPr/>
      <dgm:t>
        <a:bodyPr/>
        <a:lstStyle/>
        <a:p>
          <a:endParaRPr lang="ru-RU"/>
        </a:p>
      </dgm:t>
    </dgm:pt>
    <dgm:pt modelId="{CD002F48-7760-4DEC-8D94-5F4EAB5870D2}" type="sibTrans" cxnId="{451767E1-9691-4D71-B8C9-04486751BBAC}">
      <dgm:prSet/>
      <dgm:spPr/>
      <dgm:t>
        <a:bodyPr/>
        <a:lstStyle/>
        <a:p>
          <a:endParaRPr lang="ru-RU"/>
        </a:p>
      </dgm:t>
    </dgm:pt>
    <dgm:pt modelId="{3A0AAC2A-7277-46AE-B006-787C30463E59}">
      <dgm:prSet phldrT="[Текст]"/>
      <dgm:spPr/>
      <dgm:t>
        <a:bodyPr/>
        <a:lstStyle/>
        <a:p>
          <a:r>
            <a:rPr lang="ru-RU" dirty="0">
              <a:latin typeface="Times New Roman" panose="02020603050405020304" pitchFamily="18" charset="0"/>
              <a:cs typeface="Times New Roman" panose="02020603050405020304" pitchFamily="18" charset="0"/>
            </a:rPr>
            <a:t>Итоговые </a:t>
          </a:r>
        </a:p>
      </dgm:t>
    </dgm:pt>
    <dgm:pt modelId="{74EFAEAA-3AC1-403A-93A9-11E39F80E186}" type="parTrans" cxnId="{A3E26FCE-45C5-44FE-B834-912046A35704}">
      <dgm:prSet/>
      <dgm:spPr/>
      <dgm:t>
        <a:bodyPr/>
        <a:lstStyle/>
        <a:p>
          <a:endParaRPr lang="ru-RU"/>
        </a:p>
      </dgm:t>
    </dgm:pt>
    <dgm:pt modelId="{24F232BC-CDF5-4434-8C55-18F7179F1811}" type="sibTrans" cxnId="{A3E26FCE-45C5-44FE-B834-912046A35704}">
      <dgm:prSet/>
      <dgm:spPr/>
      <dgm:t>
        <a:bodyPr/>
        <a:lstStyle/>
        <a:p>
          <a:endParaRPr lang="ru-RU"/>
        </a:p>
      </dgm:t>
    </dgm:pt>
    <dgm:pt modelId="{53F9A395-0874-48FB-859B-34C5A23BC339}" type="pres">
      <dgm:prSet presAssocID="{480D4250-46AA-422D-A4AA-B9ACD3CE6A29}" presName="linear" presStyleCnt="0">
        <dgm:presLayoutVars>
          <dgm:dir/>
          <dgm:resizeHandles val="exact"/>
        </dgm:presLayoutVars>
      </dgm:prSet>
      <dgm:spPr/>
    </dgm:pt>
    <dgm:pt modelId="{5506CAE4-0A3D-48E9-917E-623E16780E6E}" type="pres">
      <dgm:prSet presAssocID="{4BFF1D35-A6E1-40C4-A9F1-754CB8BB3AED}" presName="comp" presStyleCnt="0"/>
      <dgm:spPr/>
    </dgm:pt>
    <dgm:pt modelId="{A27A502A-B3CE-43E8-AE14-8969584CBD8C}" type="pres">
      <dgm:prSet presAssocID="{4BFF1D35-A6E1-40C4-A9F1-754CB8BB3AED}" presName="box" presStyleLbl="node1" presStyleIdx="0" presStyleCnt="3" custScaleX="100000"/>
      <dgm:spPr/>
    </dgm:pt>
    <dgm:pt modelId="{25BE6C0E-D485-461F-A84E-CFD3C965C2EC}" type="pres">
      <dgm:prSet presAssocID="{4BFF1D35-A6E1-40C4-A9F1-754CB8BB3AE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CD090AFC-6803-457C-83BC-B36B2FD9578F}" type="pres">
      <dgm:prSet presAssocID="{4BFF1D35-A6E1-40C4-A9F1-754CB8BB3AED}" presName="text" presStyleLbl="node1" presStyleIdx="0" presStyleCnt="3">
        <dgm:presLayoutVars>
          <dgm:bulletEnabled val="1"/>
        </dgm:presLayoutVars>
      </dgm:prSet>
      <dgm:spPr/>
    </dgm:pt>
    <dgm:pt modelId="{770A85C2-5640-4779-B2E8-E2331F9DB99B}" type="pres">
      <dgm:prSet presAssocID="{765A88A2-4527-49A6-8402-492DDED8C269}" presName="spacer" presStyleCnt="0"/>
      <dgm:spPr/>
    </dgm:pt>
    <dgm:pt modelId="{CCB6CFBB-7622-4E7E-906C-BF07C950D0E3}" type="pres">
      <dgm:prSet presAssocID="{D87B38AA-9DF3-4694-9CE4-F5FEDE2CF8BD}" presName="comp" presStyleCnt="0"/>
      <dgm:spPr/>
    </dgm:pt>
    <dgm:pt modelId="{8A44177A-1EE5-46CD-92C4-F247C016D20B}" type="pres">
      <dgm:prSet presAssocID="{D87B38AA-9DF3-4694-9CE4-F5FEDE2CF8BD}" presName="box" presStyleLbl="node1" presStyleIdx="1" presStyleCnt="3"/>
      <dgm:spPr/>
    </dgm:pt>
    <dgm:pt modelId="{9D4E9450-2D5E-4107-83D1-21206CE70B8A}" type="pres">
      <dgm:prSet presAssocID="{D87B38AA-9DF3-4694-9CE4-F5FEDE2CF8B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dgm:spPr>
    </dgm:pt>
    <dgm:pt modelId="{9759ABC0-5910-41F3-BF8F-24DFED4E7F8C}" type="pres">
      <dgm:prSet presAssocID="{D87B38AA-9DF3-4694-9CE4-F5FEDE2CF8BD}" presName="text" presStyleLbl="node1" presStyleIdx="1" presStyleCnt="3">
        <dgm:presLayoutVars>
          <dgm:bulletEnabled val="1"/>
        </dgm:presLayoutVars>
      </dgm:prSet>
      <dgm:spPr/>
    </dgm:pt>
    <dgm:pt modelId="{8FB25CBC-BB9F-41DA-B736-876B14EE44F9}" type="pres">
      <dgm:prSet presAssocID="{B828B23F-4091-4E2E-8B25-12839A57A9D2}" presName="spacer" presStyleCnt="0"/>
      <dgm:spPr/>
    </dgm:pt>
    <dgm:pt modelId="{9DECFA86-6961-43BC-BC05-C6B383D663AD}" type="pres">
      <dgm:prSet presAssocID="{51987B09-D98D-40B1-9E1D-55733B73F50B}" presName="comp" presStyleCnt="0"/>
      <dgm:spPr/>
    </dgm:pt>
    <dgm:pt modelId="{9E13148A-321B-4971-9FC5-2B45C7EA2DA5}" type="pres">
      <dgm:prSet presAssocID="{51987B09-D98D-40B1-9E1D-55733B73F50B}" presName="box" presStyleLbl="node1" presStyleIdx="2" presStyleCnt="3"/>
      <dgm:spPr/>
    </dgm:pt>
    <dgm:pt modelId="{EF117F71-33C6-49C5-AE35-71FBCAC15226}" type="pres">
      <dgm:prSet presAssocID="{51987B09-D98D-40B1-9E1D-55733B73F50B}"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68DCF865-B99F-4185-8291-078AD2614D42}" type="pres">
      <dgm:prSet presAssocID="{51987B09-D98D-40B1-9E1D-55733B73F50B}" presName="text" presStyleLbl="node1" presStyleIdx="2" presStyleCnt="3">
        <dgm:presLayoutVars>
          <dgm:bulletEnabled val="1"/>
        </dgm:presLayoutVars>
      </dgm:prSet>
      <dgm:spPr/>
    </dgm:pt>
  </dgm:ptLst>
  <dgm:cxnLst>
    <dgm:cxn modelId="{0A028E04-5FBA-4694-A718-B3AF9136152E}" type="presOf" srcId="{0DA0F1AE-6A5E-4D1B-813C-23502ECE47C0}" destId="{CD090AFC-6803-457C-83BC-B36B2FD9578F}" srcOrd="1" destOrd="2" presId="urn:microsoft.com/office/officeart/2005/8/layout/vList4"/>
    <dgm:cxn modelId="{3BD92C0D-3EC5-4A50-AD23-4838CCA34ACD}" type="presOf" srcId="{389CDCFD-E247-4929-A848-84E01840B6CA}" destId="{9E13148A-321B-4971-9FC5-2B45C7EA2DA5}" srcOrd="0" destOrd="2" presId="urn:microsoft.com/office/officeart/2005/8/layout/vList4"/>
    <dgm:cxn modelId="{B6DB2919-095E-4E6C-80C9-84C55E32F55A}" type="presOf" srcId="{4BFF1D35-A6E1-40C4-A9F1-754CB8BB3AED}" destId="{A27A502A-B3CE-43E8-AE14-8969584CBD8C}" srcOrd="0" destOrd="0" presId="urn:microsoft.com/office/officeart/2005/8/layout/vList4"/>
    <dgm:cxn modelId="{21EB191C-B694-4B57-BC49-4B244A7037C5}" type="presOf" srcId="{4BFF1D35-A6E1-40C4-A9F1-754CB8BB3AED}" destId="{CD090AFC-6803-457C-83BC-B36B2FD9578F}" srcOrd="1" destOrd="0" presId="urn:microsoft.com/office/officeart/2005/8/layout/vList4"/>
    <dgm:cxn modelId="{E203B029-11F5-453B-AE91-CA64B52D021D}" type="presOf" srcId="{3A0AAC2A-7277-46AE-B006-787C30463E59}" destId="{68DCF865-B99F-4185-8291-078AD2614D42}" srcOrd="1" destOrd="3" presId="urn:microsoft.com/office/officeart/2005/8/layout/vList4"/>
    <dgm:cxn modelId="{14769C33-5F40-4497-86C9-05C46956C521}" type="presOf" srcId="{0DA0F1AE-6A5E-4D1B-813C-23502ECE47C0}" destId="{A27A502A-B3CE-43E8-AE14-8969584CBD8C}" srcOrd="0" destOrd="2" presId="urn:microsoft.com/office/officeart/2005/8/layout/vList4"/>
    <dgm:cxn modelId="{E5705F35-CA6B-463F-AFDA-96F2282E082A}" type="presOf" srcId="{51987B09-D98D-40B1-9E1D-55733B73F50B}" destId="{68DCF865-B99F-4185-8291-078AD2614D42}" srcOrd="1" destOrd="0" presId="urn:microsoft.com/office/officeart/2005/8/layout/vList4"/>
    <dgm:cxn modelId="{AF63593F-B0EF-4896-89EA-CD7AF90B674D}" srcId="{D87B38AA-9DF3-4694-9CE4-F5FEDE2CF8BD}" destId="{F1A01060-B59A-4EDB-A038-DE4037AC9A52}" srcOrd="1" destOrd="0" parTransId="{92572F3E-CB41-4286-B3F7-D708CBCBC7E5}" sibTransId="{B2035AA6-2F0D-4EC1-AA70-ECA219775C38}"/>
    <dgm:cxn modelId="{4AF65044-E645-4137-8492-06A54BF5C622}" type="presOf" srcId="{389CDCFD-E247-4929-A848-84E01840B6CA}" destId="{68DCF865-B99F-4185-8291-078AD2614D42}" srcOrd="1" destOrd="2" presId="urn:microsoft.com/office/officeart/2005/8/layout/vList4"/>
    <dgm:cxn modelId="{2004FB45-777C-4325-84D1-0A4C31E6AAA2}" type="presOf" srcId="{0AED29DE-7AE7-496E-8DC6-772761443138}" destId="{9759ABC0-5910-41F3-BF8F-24DFED4E7F8C}" srcOrd="1" destOrd="1" presId="urn:microsoft.com/office/officeart/2005/8/layout/vList4"/>
    <dgm:cxn modelId="{2F64AF66-366C-4667-AE6E-8FCB3C4A6F7E}" type="presOf" srcId="{F1A01060-B59A-4EDB-A038-DE4037AC9A52}" destId="{8A44177A-1EE5-46CD-92C4-F247C016D20B}" srcOrd="0" destOrd="2" presId="urn:microsoft.com/office/officeart/2005/8/layout/vList4"/>
    <dgm:cxn modelId="{9F75464D-C437-4441-B962-95839D4AF33B}" type="presOf" srcId="{480D4250-46AA-422D-A4AA-B9ACD3CE6A29}" destId="{53F9A395-0874-48FB-859B-34C5A23BC339}" srcOrd="0" destOrd="0" presId="urn:microsoft.com/office/officeart/2005/8/layout/vList4"/>
    <dgm:cxn modelId="{7D8D1050-05E3-4085-8421-2837CD5C8799}" srcId="{480D4250-46AA-422D-A4AA-B9ACD3CE6A29}" destId="{51987B09-D98D-40B1-9E1D-55733B73F50B}" srcOrd="2" destOrd="0" parTransId="{8CD24D88-2F1E-4868-86B6-98E0202DBB78}" sibTransId="{0B224495-798B-47A5-9893-4CFB0FB2EE5F}"/>
    <dgm:cxn modelId="{9A2A5474-050B-4426-8AF1-5C666CA003A9}" srcId="{4BFF1D35-A6E1-40C4-A9F1-754CB8BB3AED}" destId="{0DA0F1AE-6A5E-4D1B-813C-23502ECE47C0}" srcOrd="1" destOrd="0" parTransId="{33C26871-B577-4CF5-98F8-7BD12CFBA290}" sibTransId="{805869EE-FEF2-4FAE-8EC5-6B0739D70FBB}"/>
    <dgm:cxn modelId="{73B5D157-13F3-42AE-9DE4-2E0049E06254}" srcId="{51987B09-D98D-40B1-9E1D-55733B73F50B}" destId="{389CDCFD-E247-4929-A848-84E01840B6CA}" srcOrd="1" destOrd="0" parTransId="{124A854C-85ED-4D8A-9F16-2534DB63F7F2}" sibTransId="{68E8EA83-E684-4212-9331-D63ED387204D}"/>
    <dgm:cxn modelId="{2F29087A-C30E-4928-AC6B-002023E34763}" type="presOf" srcId="{3A0AAC2A-7277-46AE-B006-787C30463E59}" destId="{9E13148A-321B-4971-9FC5-2B45C7EA2DA5}" srcOrd="0" destOrd="3" presId="urn:microsoft.com/office/officeart/2005/8/layout/vList4"/>
    <dgm:cxn modelId="{6C0EED7A-C7DF-49C9-BCCC-5D19DF2AF431}" type="presOf" srcId="{CA41BE1F-2BDF-4D2A-975E-58AA876CB62E}" destId="{8A44177A-1EE5-46CD-92C4-F247C016D20B}" srcOrd="0" destOrd="3" presId="urn:microsoft.com/office/officeart/2005/8/layout/vList4"/>
    <dgm:cxn modelId="{DC070D7B-41F7-45DA-A9F8-FBC58896DD49}" type="presOf" srcId="{D87B38AA-9DF3-4694-9CE4-F5FEDE2CF8BD}" destId="{8A44177A-1EE5-46CD-92C4-F247C016D20B}" srcOrd="0" destOrd="0" presId="urn:microsoft.com/office/officeart/2005/8/layout/vList4"/>
    <dgm:cxn modelId="{573C2E82-66AA-4E40-9F05-2B79854E2E71}" srcId="{D87B38AA-9DF3-4694-9CE4-F5FEDE2CF8BD}" destId="{0AED29DE-7AE7-496E-8DC6-772761443138}" srcOrd="0" destOrd="0" parTransId="{A036B076-45BC-4D69-8C11-EFE8E164C02C}" sibTransId="{491C7449-C68C-4247-9842-DAEA24EE7324}"/>
    <dgm:cxn modelId="{D320CB84-62CC-4EB8-8FC7-7937C25E94C6}" type="presOf" srcId="{3060B6A8-1CF7-4084-92D1-BAE68E848485}" destId="{A27A502A-B3CE-43E8-AE14-8969584CBD8C}" srcOrd="0" destOrd="1" presId="urn:microsoft.com/office/officeart/2005/8/layout/vList4"/>
    <dgm:cxn modelId="{7AABD69B-E454-477A-BD59-55253643D3FD}" type="presOf" srcId="{39F831F6-294D-4A69-85A8-FE8EBBFED36C}" destId="{9E13148A-321B-4971-9FC5-2B45C7EA2DA5}" srcOrd="0" destOrd="1" presId="urn:microsoft.com/office/officeart/2005/8/layout/vList4"/>
    <dgm:cxn modelId="{CE6626A2-3BAC-4225-A88A-AF27316B0830}" srcId="{51987B09-D98D-40B1-9E1D-55733B73F50B}" destId="{39F831F6-294D-4A69-85A8-FE8EBBFED36C}" srcOrd="0" destOrd="0" parTransId="{91418EEA-1019-4947-A4A8-2F4503483A1D}" sibTransId="{5F09E00F-19A0-4F2C-9A15-768E5FD1C952}"/>
    <dgm:cxn modelId="{B76DDAA6-936E-4339-8008-9F01B4E26BCD}" srcId="{480D4250-46AA-422D-A4AA-B9ACD3CE6A29}" destId="{4BFF1D35-A6E1-40C4-A9F1-754CB8BB3AED}" srcOrd="0" destOrd="0" parTransId="{C1236817-06A1-4516-9B7E-D7AE2BD9CE68}" sibTransId="{765A88A2-4527-49A6-8402-492DDED8C269}"/>
    <dgm:cxn modelId="{6E27B2C3-9810-4A3F-952D-BB7528C7C478}" srcId="{4BFF1D35-A6E1-40C4-A9F1-754CB8BB3AED}" destId="{3060B6A8-1CF7-4084-92D1-BAE68E848485}" srcOrd="0" destOrd="0" parTransId="{C28D4F07-7101-44B1-AE4B-8CEC045F612B}" sibTransId="{E088955F-E6F0-4CB1-B563-DD54A631CF6E}"/>
    <dgm:cxn modelId="{5E84A0C7-3B1B-4233-B7C2-EC797DB7BE2A}" type="presOf" srcId="{39F831F6-294D-4A69-85A8-FE8EBBFED36C}" destId="{68DCF865-B99F-4185-8291-078AD2614D42}" srcOrd="1" destOrd="1" presId="urn:microsoft.com/office/officeart/2005/8/layout/vList4"/>
    <dgm:cxn modelId="{A3E26FCE-45C5-44FE-B834-912046A35704}" srcId="{51987B09-D98D-40B1-9E1D-55733B73F50B}" destId="{3A0AAC2A-7277-46AE-B006-787C30463E59}" srcOrd="2" destOrd="0" parTransId="{74EFAEAA-3AC1-403A-93A9-11E39F80E186}" sibTransId="{24F232BC-CDF5-4434-8C55-18F7179F1811}"/>
    <dgm:cxn modelId="{DB7D2FD7-DB22-4B54-B73F-4F3CA2B7AA6D}" type="presOf" srcId="{51987B09-D98D-40B1-9E1D-55733B73F50B}" destId="{9E13148A-321B-4971-9FC5-2B45C7EA2DA5}" srcOrd="0" destOrd="0" presId="urn:microsoft.com/office/officeart/2005/8/layout/vList4"/>
    <dgm:cxn modelId="{451767E1-9691-4D71-B8C9-04486751BBAC}" srcId="{D87B38AA-9DF3-4694-9CE4-F5FEDE2CF8BD}" destId="{CA41BE1F-2BDF-4D2A-975E-58AA876CB62E}" srcOrd="2" destOrd="0" parTransId="{99B95753-86DB-4915-8544-F080A864EF53}" sibTransId="{CD002F48-7760-4DEC-8D94-5F4EAB5870D2}"/>
    <dgm:cxn modelId="{6672C5E3-4275-4E5F-803C-61F391EC3A47}" type="presOf" srcId="{CA41BE1F-2BDF-4D2A-975E-58AA876CB62E}" destId="{9759ABC0-5910-41F3-BF8F-24DFED4E7F8C}" srcOrd="1" destOrd="3" presId="urn:microsoft.com/office/officeart/2005/8/layout/vList4"/>
    <dgm:cxn modelId="{978BE3EA-A6C7-43C7-9C53-C3058D7C5C62}" srcId="{480D4250-46AA-422D-A4AA-B9ACD3CE6A29}" destId="{D87B38AA-9DF3-4694-9CE4-F5FEDE2CF8BD}" srcOrd="1" destOrd="0" parTransId="{C5603330-C134-4E74-BAA3-1D87CDD0B854}" sibTransId="{B828B23F-4091-4E2E-8B25-12839A57A9D2}"/>
    <dgm:cxn modelId="{E72F69F0-5EFC-42E9-8E16-0BB41631992E}" type="presOf" srcId="{3060B6A8-1CF7-4084-92D1-BAE68E848485}" destId="{CD090AFC-6803-457C-83BC-B36B2FD9578F}" srcOrd="1" destOrd="1" presId="urn:microsoft.com/office/officeart/2005/8/layout/vList4"/>
    <dgm:cxn modelId="{D109F8F2-19ED-4B41-8855-C46BCF0B995E}" type="presOf" srcId="{D87B38AA-9DF3-4694-9CE4-F5FEDE2CF8BD}" destId="{9759ABC0-5910-41F3-BF8F-24DFED4E7F8C}" srcOrd="1" destOrd="0" presId="urn:microsoft.com/office/officeart/2005/8/layout/vList4"/>
    <dgm:cxn modelId="{BBDC0CF6-F3D2-41B5-ABBB-BFEF9ED424DB}" type="presOf" srcId="{F1A01060-B59A-4EDB-A038-DE4037AC9A52}" destId="{9759ABC0-5910-41F3-BF8F-24DFED4E7F8C}" srcOrd="1" destOrd="2" presId="urn:microsoft.com/office/officeart/2005/8/layout/vList4"/>
    <dgm:cxn modelId="{66D320F7-0800-4ED8-B32E-ADE17406BE2A}" type="presOf" srcId="{0AED29DE-7AE7-496E-8DC6-772761443138}" destId="{8A44177A-1EE5-46CD-92C4-F247C016D20B}" srcOrd="0" destOrd="1" presId="urn:microsoft.com/office/officeart/2005/8/layout/vList4"/>
    <dgm:cxn modelId="{E44FD664-8FE2-43E1-A0FD-FE6BA82D15FE}" type="presParOf" srcId="{53F9A395-0874-48FB-859B-34C5A23BC339}" destId="{5506CAE4-0A3D-48E9-917E-623E16780E6E}" srcOrd="0" destOrd="0" presId="urn:microsoft.com/office/officeart/2005/8/layout/vList4"/>
    <dgm:cxn modelId="{13CF3D3C-AEF1-4448-A8BC-5711FDB1C256}" type="presParOf" srcId="{5506CAE4-0A3D-48E9-917E-623E16780E6E}" destId="{A27A502A-B3CE-43E8-AE14-8969584CBD8C}" srcOrd="0" destOrd="0" presId="urn:microsoft.com/office/officeart/2005/8/layout/vList4"/>
    <dgm:cxn modelId="{1319D341-5FE0-41CB-96D5-3B897FFFEFFB}" type="presParOf" srcId="{5506CAE4-0A3D-48E9-917E-623E16780E6E}" destId="{25BE6C0E-D485-461F-A84E-CFD3C965C2EC}" srcOrd="1" destOrd="0" presId="urn:microsoft.com/office/officeart/2005/8/layout/vList4"/>
    <dgm:cxn modelId="{A8C92228-F41E-4B42-BDCF-462A72BCA27A}" type="presParOf" srcId="{5506CAE4-0A3D-48E9-917E-623E16780E6E}" destId="{CD090AFC-6803-457C-83BC-B36B2FD9578F}" srcOrd="2" destOrd="0" presId="urn:microsoft.com/office/officeart/2005/8/layout/vList4"/>
    <dgm:cxn modelId="{7A800725-544B-4852-96AF-C0946D9C0FF6}" type="presParOf" srcId="{53F9A395-0874-48FB-859B-34C5A23BC339}" destId="{770A85C2-5640-4779-B2E8-E2331F9DB99B}" srcOrd="1" destOrd="0" presId="urn:microsoft.com/office/officeart/2005/8/layout/vList4"/>
    <dgm:cxn modelId="{69334C43-DE45-4CA7-A930-59E2F9742B68}" type="presParOf" srcId="{53F9A395-0874-48FB-859B-34C5A23BC339}" destId="{CCB6CFBB-7622-4E7E-906C-BF07C950D0E3}" srcOrd="2" destOrd="0" presId="urn:microsoft.com/office/officeart/2005/8/layout/vList4"/>
    <dgm:cxn modelId="{64BCC278-56AC-4972-ACA8-DA2899A20078}" type="presParOf" srcId="{CCB6CFBB-7622-4E7E-906C-BF07C950D0E3}" destId="{8A44177A-1EE5-46CD-92C4-F247C016D20B}" srcOrd="0" destOrd="0" presId="urn:microsoft.com/office/officeart/2005/8/layout/vList4"/>
    <dgm:cxn modelId="{831F2843-A722-47AC-B2E4-D8AB2BB892C9}" type="presParOf" srcId="{CCB6CFBB-7622-4E7E-906C-BF07C950D0E3}" destId="{9D4E9450-2D5E-4107-83D1-21206CE70B8A}" srcOrd="1" destOrd="0" presId="urn:microsoft.com/office/officeart/2005/8/layout/vList4"/>
    <dgm:cxn modelId="{6445385A-31E4-4990-A405-F325710203F9}" type="presParOf" srcId="{CCB6CFBB-7622-4E7E-906C-BF07C950D0E3}" destId="{9759ABC0-5910-41F3-BF8F-24DFED4E7F8C}" srcOrd="2" destOrd="0" presId="urn:microsoft.com/office/officeart/2005/8/layout/vList4"/>
    <dgm:cxn modelId="{56A82644-8431-4633-992C-A6686D2D0ED5}" type="presParOf" srcId="{53F9A395-0874-48FB-859B-34C5A23BC339}" destId="{8FB25CBC-BB9F-41DA-B736-876B14EE44F9}" srcOrd="3" destOrd="0" presId="urn:microsoft.com/office/officeart/2005/8/layout/vList4"/>
    <dgm:cxn modelId="{18080292-1C8B-415A-9C67-EDAD1BB0ECD8}" type="presParOf" srcId="{53F9A395-0874-48FB-859B-34C5A23BC339}" destId="{9DECFA86-6961-43BC-BC05-C6B383D663AD}" srcOrd="4" destOrd="0" presId="urn:microsoft.com/office/officeart/2005/8/layout/vList4"/>
    <dgm:cxn modelId="{C611F5DF-E428-4490-94F0-E7B4FAB0F406}" type="presParOf" srcId="{9DECFA86-6961-43BC-BC05-C6B383D663AD}" destId="{9E13148A-321B-4971-9FC5-2B45C7EA2DA5}" srcOrd="0" destOrd="0" presId="urn:microsoft.com/office/officeart/2005/8/layout/vList4"/>
    <dgm:cxn modelId="{E3A205C2-7423-4B03-9BA5-A9488CC1A637}" type="presParOf" srcId="{9DECFA86-6961-43BC-BC05-C6B383D663AD}" destId="{EF117F71-33C6-49C5-AE35-71FBCAC15226}" srcOrd="1" destOrd="0" presId="urn:microsoft.com/office/officeart/2005/8/layout/vList4"/>
    <dgm:cxn modelId="{104823DA-4BE2-4B2A-9274-9AF120AD1EAF}" type="presParOf" srcId="{9DECFA86-6961-43BC-BC05-C6B383D663AD}" destId="{68DCF865-B99F-4185-8291-078AD2614D4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A502A-B3CE-43E8-AE14-8969584CBD8C}">
      <dsp:nvSpPr>
        <dsp:cNvPr id="0" name=""/>
        <dsp:cNvSpPr/>
      </dsp:nvSpPr>
      <dsp:spPr>
        <a:xfrm>
          <a:off x="0" y="0"/>
          <a:ext cx="66383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ru-RU" sz="2200" kern="1200" dirty="0">
              <a:latin typeface="Times New Roman" panose="02020603050405020304" pitchFamily="18" charset="0"/>
              <a:cs typeface="Times New Roman" panose="02020603050405020304" pitchFamily="18" charset="0"/>
            </a:rPr>
            <a:t>По месту в учебном плане</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Учебные (предусмотренные программой)</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Внеучебные</a:t>
          </a:r>
        </a:p>
      </dsp:txBody>
      <dsp:txXfrm>
        <a:off x="1463652" y="0"/>
        <a:ext cx="5174712" cy="1359793"/>
      </dsp:txXfrm>
    </dsp:sp>
    <dsp:sp modelId="{25BE6C0E-D485-461F-A84E-CFD3C965C2EC}">
      <dsp:nvSpPr>
        <dsp:cNvPr id="0" name=""/>
        <dsp:cNvSpPr/>
      </dsp:nvSpPr>
      <dsp:spPr>
        <a:xfrm>
          <a:off x="135979" y="135979"/>
          <a:ext cx="1327673"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4177A-1EE5-46CD-92C4-F247C016D20B}">
      <dsp:nvSpPr>
        <dsp:cNvPr id="0" name=""/>
        <dsp:cNvSpPr/>
      </dsp:nvSpPr>
      <dsp:spPr>
        <a:xfrm>
          <a:off x="0" y="1495772"/>
          <a:ext cx="66383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ru-RU" sz="2200" kern="1200" dirty="0">
              <a:latin typeface="Times New Roman" panose="02020603050405020304" pitchFamily="18" charset="0"/>
              <a:cs typeface="Times New Roman" panose="02020603050405020304" pitchFamily="18" charset="0"/>
            </a:rPr>
            <a:t>По содержанию</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Тематические </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Комплексные </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Обзорные </a:t>
          </a:r>
        </a:p>
      </dsp:txBody>
      <dsp:txXfrm>
        <a:off x="1463652" y="1495772"/>
        <a:ext cx="5174712" cy="1359793"/>
      </dsp:txXfrm>
    </dsp:sp>
    <dsp:sp modelId="{9D4E9450-2D5E-4107-83D1-21206CE70B8A}">
      <dsp:nvSpPr>
        <dsp:cNvPr id="0" name=""/>
        <dsp:cNvSpPr/>
      </dsp:nvSpPr>
      <dsp:spPr>
        <a:xfrm>
          <a:off x="135979" y="1631751"/>
          <a:ext cx="1327673"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3148A-321B-4971-9FC5-2B45C7EA2DA5}">
      <dsp:nvSpPr>
        <dsp:cNvPr id="0" name=""/>
        <dsp:cNvSpPr/>
      </dsp:nvSpPr>
      <dsp:spPr>
        <a:xfrm>
          <a:off x="0" y="2991544"/>
          <a:ext cx="66383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ru-RU" sz="2200" kern="1200" dirty="0">
              <a:latin typeface="Times New Roman" panose="02020603050405020304" pitchFamily="18" charset="0"/>
              <a:cs typeface="Times New Roman" panose="02020603050405020304" pitchFamily="18" charset="0"/>
            </a:rPr>
            <a:t>По дидактическим целям</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Вводные </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Текущие </a:t>
          </a:r>
        </a:p>
        <a:p>
          <a:pPr marL="171450" lvl="1" indent="-171450" algn="l" defTabSz="755650">
            <a:lnSpc>
              <a:spcPct val="90000"/>
            </a:lnSpc>
            <a:spcBef>
              <a:spcPct val="0"/>
            </a:spcBef>
            <a:spcAft>
              <a:spcPct val="15000"/>
            </a:spcAft>
            <a:buChar char="•"/>
          </a:pPr>
          <a:r>
            <a:rPr lang="ru-RU" sz="1700" kern="1200" dirty="0">
              <a:latin typeface="Times New Roman" panose="02020603050405020304" pitchFamily="18" charset="0"/>
              <a:cs typeface="Times New Roman" panose="02020603050405020304" pitchFamily="18" charset="0"/>
            </a:rPr>
            <a:t>Итоговые </a:t>
          </a:r>
        </a:p>
      </dsp:txBody>
      <dsp:txXfrm>
        <a:off x="1463652" y="2991544"/>
        <a:ext cx="5174712" cy="1359793"/>
      </dsp:txXfrm>
    </dsp:sp>
    <dsp:sp modelId="{EF117F71-33C6-49C5-AE35-71FBCAC15226}">
      <dsp:nvSpPr>
        <dsp:cNvPr id="0" name=""/>
        <dsp:cNvSpPr/>
      </dsp:nvSpPr>
      <dsp:spPr>
        <a:xfrm>
          <a:off x="135979" y="3127524"/>
          <a:ext cx="1327673"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89606-95A6-4175-8B68-63F1FD98E628}" type="datetimeFigureOut">
              <a:rPr lang="ru-RU" smtClean="0"/>
              <a:t>18.06.2024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16DD9-652F-4E81-B2DA-040167BE446B}" type="slidenum">
              <a:rPr lang="ru-RU" smtClean="0"/>
              <a:t>‹#›</a:t>
            </a:fld>
            <a:endParaRPr lang="ru-RU"/>
          </a:p>
        </p:txBody>
      </p:sp>
    </p:spTree>
    <p:extLst>
      <p:ext uri="{BB962C8B-B14F-4D97-AF65-F5344CB8AC3E}">
        <p14:creationId xmlns:p14="http://schemas.microsoft.com/office/powerpoint/2010/main" val="299846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Экскурсию можно рассматривать как внеурочную деятельность учащихся по предмету, если ее цели согласуются с учебным планом, или как внеклассную работу, если она проводится в дополнение к обязательной программе, а ее цели и содержание не связаны напрямую с изучением программы курса. Экскурсия по предмету проходит вне стен школы: на пришкольном участке, на территории микрорайона, на экологической тропе, на особо охраняемой природной территории, в музее — в этом состоит ее главное отличие от урока. Кроме того, экскурсия не ограничена во времени академическим часом (45 мин), ее продолжительность может варьироваться. Экскурсии предполагают проведение наблюдений, практических работ, что тесно связано с формированием исследовательских умений младших школьников, в том числе в ходе проектной деятельности. Неоценима роль экскурсии для духовно-нравственного воспитания школьников. Общение с природой, наблюдения за жизнью животных и растений развивают эмоциональную сферу ребенка, способствуют эстетическому воспитанию. Экскурсии реализуют краеведческий принцип образования. При изучении родного края у учащихся складываются представления о многих </a:t>
            </a:r>
            <a:r>
              <a:rPr lang="ru-RU" dirty="0" err="1"/>
              <a:t>объектах,явлениях</a:t>
            </a:r>
            <a:r>
              <a:rPr lang="ru-RU" dirty="0"/>
              <a:t> и процессах, недоступных для непосредственного наблюдения. Современная учебная краеведческая экскурсия должна иметь исследовательский характер и экологическую направленность. </a:t>
            </a:r>
          </a:p>
        </p:txBody>
      </p:sp>
      <p:sp>
        <p:nvSpPr>
          <p:cNvPr id="4" name="Номер слайда 3"/>
          <p:cNvSpPr>
            <a:spLocks noGrp="1"/>
          </p:cNvSpPr>
          <p:nvPr>
            <p:ph type="sldNum" sz="quarter" idx="5"/>
          </p:nvPr>
        </p:nvSpPr>
        <p:spPr/>
        <p:txBody>
          <a:bodyPr/>
          <a:lstStyle/>
          <a:p>
            <a:fld id="{D3D16DD9-652F-4E81-B2DA-040167BE446B}" type="slidenum">
              <a:rPr lang="ru-RU" smtClean="0"/>
              <a:t>2</a:t>
            </a:fld>
            <a:endParaRPr lang="ru-RU"/>
          </a:p>
        </p:txBody>
      </p:sp>
    </p:spTree>
    <p:extLst>
      <p:ext uri="{BB962C8B-B14F-4D97-AF65-F5344CB8AC3E}">
        <p14:creationId xmlns:p14="http://schemas.microsoft.com/office/powerpoint/2010/main" val="350491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обучении естествознанию накоплен большой опыт проведения экскурсий, что позволяет провести их классификацию по различным основаниям. Например, вводная экскурсия проводится в целях активизации познавательной деятельности учащихся или актуализации опорных знаний. В дальнейшем при изучении основного материала темы, формировании понятий и установлении причинно-следственных связей учитель может опираться на опыт и представления, которые школьники получили во время вводной экскурсий. Текущие экскурсии проводятся параллельно с изучением какой-либо темы и служат опорой для достижения предметных результатов обучения. Итоговые экскурсии направлены на закрепление изученного ранее материала и его систематизацию; иногда их целью выступает демонстрация явлений или процессов, с которыми учащиеся знакомились на уроках. При организации экскурсий используют различные методы и приемы обучения, учитывающие характер познавательной деятельности школьников. Так, вводная экскурсия скорее всего будет проведена с использованием объяснительно-иллюстративного метода с включением проблемных вопросов или проблемного изложения. Итоговая экскурсия может предусматривать самостоятельную работу учащихся, в том числе практической направленности, исследовательского характера. При разработке содержания и методики проведения экскурсии следует учитывать, какой характер она будет носить — иллюстративный или исследовательский. При проведении иллюстративной экскурсии учитель описывает, показывает, характеризует явления и процессы, задает по ходу объяснения вопросы и т.п. Исследовательская экскурсия предполагает самостоятельное изучение школьниками объектов и явлений. Однако такой вид экскурсии требует особой подготовки со стороны учителя. Экскурсия будет иметь исследовательский характер, если при руководящей роли учителя в процессе наблюдения акцентируется внимание школьников на решении проблемных вопросов, выполнении практических работ. Знание и владение методикой проведения экскурсии обеспечит ее успех.</a:t>
            </a:r>
          </a:p>
        </p:txBody>
      </p:sp>
      <p:sp>
        <p:nvSpPr>
          <p:cNvPr id="4" name="Номер слайда 3"/>
          <p:cNvSpPr>
            <a:spLocks noGrp="1"/>
          </p:cNvSpPr>
          <p:nvPr>
            <p:ph type="sldNum" sz="quarter" idx="5"/>
          </p:nvPr>
        </p:nvSpPr>
        <p:spPr/>
        <p:txBody>
          <a:bodyPr/>
          <a:lstStyle/>
          <a:p>
            <a:fld id="{D3D16DD9-652F-4E81-B2DA-040167BE446B}" type="slidenum">
              <a:rPr lang="ru-RU" smtClean="0"/>
              <a:t>3</a:t>
            </a:fld>
            <a:endParaRPr lang="ru-RU"/>
          </a:p>
        </p:txBody>
      </p:sp>
    </p:spTree>
    <p:extLst>
      <p:ext uri="{BB962C8B-B14F-4D97-AF65-F5344CB8AC3E}">
        <p14:creationId xmlns:p14="http://schemas.microsoft.com/office/powerpoint/2010/main" val="203855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организации экскурсии в природу задачей учителя является выбор места проведения, разработка маршрута и содержания экскурсии. Район проведения экскурсии должен обладать транспортной доступностью или располагаться недалеко от школы; быть разнообразным в физико-географическом отношении и в то же время типичным для данной местности. Для детей младшего возраста экскурсии, как правило, проводятся на пришкольном участке, в ближайшем парке или лесном массиве. Многие школьники проживают в крупных городах. В подобных условиях подготовка экскурсии имеет свои особенности: учителю надо тщательно выбрать место проведения экскурсии, постараться показать характерные экологические проблемы. В сельской местности или небольших населенных пунктах учащихся, конечно, проще «приблизить» к природе, но и здесь маршрут должен отвечать требованиям техники безопасности (не подходить близко к оврагам, обрывам, берегам водоемов). После изучения местности учитель приступает к разработке содержания экскурсии в соответствии с предполагаемыми целями: определяет перечень объектов природы для изучения, живописные места для обзора, точки на маршруте, где будут производиться практические работы, и др. Особое внимание следует обратить на объекты и процессы, иллюстрирующие влияние человека на природу. Необходимо наметить места для </a:t>
            </a:r>
            <a:r>
              <a:rPr lang="ru-RU" dirty="0" err="1"/>
              <a:t>отдыхаи</a:t>
            </a:r>
            <a:r>
              <a:rPr lang="ru-RU" dirty="0"/>
              <a:t> проведения игр. Далее технологией предусмотрена работа со школьниками. </a:t>
            </a:r>
          </a:p>
        </p:txBody>
      </p:sp>
      <p:sp>
        <p:nvSpPr>
          <p:cNvPr id="4" name="Номер слайда 3"/>
          <p:cNvSpPr>
            <a:spLocks noGrp="1"/>
          </p:cNvSpPr>
          <p:nvPr>
            <p:ph type="sldNum" sz="quarter" idx="5"/>
          </p:nvPr>
        </p:nvSpPr>
        <p:spPr/>
        <p:txBody>
          <a:bodyPr/>
          <a:lstStyle/>
          <a:p>
            <a:fld id="{D3D16DD9-652F-4E81-B2DA-040167BE446B}" type="slidenum">
              <a:rPr lang="ru-RU" smtClean="0"/>
              <a:t>4</a:t>
            </a:fld>
            <a:endParaRPr lang="ru-RU"/>
          </a:p>
        </p:txBody>
      </p:sp>
    </p:spTree>
    <p:extLst>
      <p:ext uri="{BB962C8B-B14F-4D97-AF65-F5344CB8AC3E}">
        <p14:creationId xmlns:p14="http://schemas.microsoft.com/office/powerpoint/2010/main" val="277495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организации экскурсии можно предусмотреть групповую форму работы для выполнения практических заданий. Предварительно нужно распределить учащихся на группы,</a:t>
            </a:r>
          </a:p>
          <a:p>
            <a:r>
              <a:rPr lang="ru-RU" dirty="0"/>
              <a:t>каждая из которых (или каждый ученик) получит инструкцию, отражающую алгоритм работы. Дети должны подготовить дневники наблюдений, блокноты, фотоаппараты, карандаши для зарисовки. О проведении экскурсии, ее назначении обязательно следует проинформировать родителей; кроме того, нужно постараться привлечь некоторых из них к участию в экскурсии. </a:t>
            </a:r>
          </a:p>
        </p:txBody>
      </p:sp>
      <p:sp>
        <p:nvSpPr>
          <p:cNvPr id="4" name="Номер слайда 3"/>
          <p:cNvSpPr>
            <a:spLocks noGrp="1"/>
          </p:cNvSpPr>
          <p:nvPr>
            <p:ph type="sldNum" sz="quarter" idx="5"/>
          </p:nvPr>
        </p:nvSpPr>
        <p:spPr/>
        <p:txBody>
          <a:bodyPr/>
          <a:lstStyle/>
          <a:p>
            <a:fld id="{D3D16DD9-652F-4E81-B2DA-040167BE446B}" type="slidenum">
              <a:rPr lang="ru-RU" smtClean="0"/>
              <a:t>5</a:t>
            </a:fld>
            <a:endParaRPr lang="ru-RU"/>
          </a:p>
        </p:txBody>
      </p:sp>
    </p:spTree>
    <p:extLst>
      <p:ext uri="{BB962C8B-B14F-4D97-AF65-F5344CB8AC3E}">
        <p14:creationId xmlns:p14="http://schemas.microsoft.com/office/powerpoint/2010/main" val="356905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Постэкскурсионный</a:t>
            </a:r>
            <a:r>
              <a:rPr lang="ru-RU" dirty="0"/>
              <a:t> этап не менее важен, чем предыдущие. По окончании экскурсии учащиеся готовят отчет, который может быть представлен в форме стенгазеты, мультимедийной презентации, </a:t>
            </a:r>
            <a:r>
              <a:rPr lang="ru-RU"/>
              <a:t>серии рисунков ьи</a:t>
            </a:r>
            <a:r>
              <a:rPr lang="ru-RU" dirty="0"/>
              <a:t> фотографий, выставки. Проводится итоговая беседа, закрепляются знания, уточняются умения и навыки, которыми овладели школьники; организуется рефлексия деятельности. Обязательно надо показать детям, как в дальнейшем будут использованы материалы экскурсии в учебном процессе, во внеурочной деятельности и т.п. </a:t>
            </a:r>
          </a:p>
        </p:txBody>
      </p:sp>
      <p:sp>
        <p:nvSpPr>
          <p:cNvPr id="4" name="Номер слайда 3"/>
          <p:cNvSpPr>
            <a:spLocks noGrp="1"/>
          </p:cNvSpPr>
          <p:nvPr>
            <p:ph type="sldNum" sz="quarter" idx="5"/>
          </p:nvPr>
        </p:nvSpPr>
        <p:spPr/>
        <p:txBody>
          <a:bodyPr/>
          <a:lstStyle/>
          <a:p>
            <a:fld id="{D3D16DD9-652F-4E81-B2DA-040167BE446B}" type="slidenum">
              <a:rPr lang="ru-RU" smtClean="0"/>
              <a:t>6</a:t>
            </a:fld>
            <a:endParaRPr lang="ru-RU"/>
          </a:p>
        </p:txBody>
      </p:sp>
    </p:spTree>
    <p:extLst>
      <p:ext uri="{BB962C8B-B14F-4D97-AF65-F5344CB8AC3E}">
        <p14:creationId xmlns:p14="http://schemas.microsoft.com/office/powerpoint/2010/main" val="55900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298877-5C54-4956-94E3-FD5F7692C61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6928886-32D4-437C-85A9-B376555B5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49504E3-1DCE-4B58-9901-A984B9284552}"/>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5" name="Нижний колонтитул 4">
            <a:extLst>
              <a:ext uri="{FF2B5EF4-FFF2-40B4-BE49-F238E27FC236}">
                <a16:creationId xmlns:a16="http://schemas.microsoft.com/office/drawing/2014/main" id="{FF8E4A49-E387-4E07-B532-F7694D9A4D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3C4FF49-A971-4365-8B01-DFD3AB0BA8F5}"/>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212504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D2A5D-9B16-489C-B55D-37DB390425E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83BF81B-E115-4002-BFEE-4C3D7B03B5F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9F34DCF-0C8C-4892-B09F-97C05E1EACFD}"/>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5" name="Нижний колонтитул 4">
            <a:extLst>
              <a:ext uri="{FF2B5EF4-FFF2-40B4-BE49-F238E27FC236}">
                <a16:creationId xmlns:a16="http://schemas.microsoft.com/office/drawing/2014/main" id="{6C791520-6338-43E9-8CC2-0EAB79C412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81DF87-7514-4F4A-8797-6185860D3889}"/>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398347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BA58D78-5AA3-4BAB-B761-3D071C24A3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079A458-FA26-414D-B289-B4C3DFF0FCF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6284C6A-082C-4819-B05A-27558CF41E9A}"/>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5" name="Нижний колонтитул 4">
            <a:extLst>
              <a:ext uri="{FF2B5EF4-FFF2-40B4-BE49-F238E27FC236}">
                <a16:creationId xmlns:a16="http://schemas.microsoft.com/office/drawing/2014/main" id="{2E4B31BD-574E-4308-A3D0-BCF22F715A0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441494-B0D0-46EA-BF87-4F6F5683DF77}"/>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97199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21EC0C-4A70-4F34-AE93-61F57DD1437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CCE60E9-DBE8-481E-BC2C-3987C5820B3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707AEF9-4DBC-4594-BB7B-D30B6621057B}"/>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5" name="Нижний колонтитул 4">
            <a:extLst>
              <a:ext uri="{FF2B5EF4-FFF2-40B4-BE49-F238E27FC236}">
                <a16:creationId xmlns:a16="http://schemas.microsoft.com/office/drawing/2014/main" id="{1F23D8C7-8C90-4953-9A7D-4F83D9C0B8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D121C9D-8274-4382-A29F-A7E9671C53CA}"/>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256454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3956F9-324A-408D-A639-1B61AFF8553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7965AA0-464A-4E7B-9358-6C115E2C35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0162E56-FF65-4BEE-94AD-E447295B16E4}"/>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5" name="Нижний колонтитул 4">
            <a:extLst>
              <a:ext uri="{FF2B5EF4-FFF2-40B4-BE49-F238E27FC236}">
                <a16:creationId xmlns:a16="http://schemas.microsoft.com/office/drawing/2014/main" id="{D961A5C8-3221-48D9-834D-453F7D083C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72164E-893D-4293-B063-48B0ECDDED52}"/>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423279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2707CE-5F77-4050-8A2B-96D10B6FF89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A408F93-FEB5-4A9F-959A-7B6CE01B758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866F0FC-CA6A-4318-9135-C116964A746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0A77B01-65FF-42A7-B8DC-00E27840707A}"/>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6" name="Нижний колонтитул 5">
            <a:extLst>
              <a:ext uri="{FF2B5EF4-FFF2-40B4-BE49-F238E27FC236}">
                <a16:creationId xmlns:a16="http://schemas.microsoft.com/office/drawing/2014/main" id="{2940E199-F0BF-4AB7-95D7-854BB551AB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379A3A7-14A5-455F-AB36-073157E58F86}"/>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100923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4ABD3E-9748-47D5-B256-F19A8BFFC98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AB62DD0-E75F-41F7-969D-C0CE83780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71D7477-9078-4034-B6A0-518F9BB7789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1E03827-678D-40CF-BF08-06F615294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643E40B-58BF-4C3A-BE3E-12CB33CEBB8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85AF087-9C3B-41D5-8718-D91A0783682D}"/>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8" name="Нижний колонтитул 7">
            <a:extLst>
              <a:ext uri="{FF2B5EF4-FFF2-40B4-BE49-F238E27FC236}">
                <a16:creationId xmlns:a16="http://schemas.microsoft.com/office/drawing/2014/main" id="{F5221FBD-8BAC-434E-BA6B-5C58BDB418F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8EE062D-C8AD-4316-A631-44680E989EC3}"/>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194683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A043C2-8872-44A4-847A-73EF1771AE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D70CDF3-7077-4E87-8ABB-0C25FEC5B83F}"/>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4" name="Нижний колонтитул 3">
            <a:extLst>
              <a:ext uri="{FF2B5EF4-FFF2-40B4-BE49-F238E27FC236}">
                <a16:creationId xmlns:a16="http://schemas.microsoft.com/office/drawing/2014/main" id="{61A9A366-D422-4394-9574-04AF0F3B7FF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6C283F4-BE9F-4404-9A6C-522567A4A6E7}"/>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283790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DF7E5BC-A86A-4AF5-8763-D18221ABA983}"/>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3" name="Нижний колонтитул 2">
            <a:extLst>
              <a:ext uri="{FF2B5EF4-FFF2-40B4-BE49-F238E27FC236}">
                <a16:creationId xmlns:a16="http://schemas.microsoft.com/office/drawing/2014/main" id="{7722F357-CDD4-429B-8DED-5C157FC97B1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FF13026-4D75-44F9-9CC2-55A27D7DD6D5}"/>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179300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B8ADD-D964-464D-997B-D9E3E7ABA96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6AABFCC-2683-4CF6-8060-089A32564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5EA0DEF-5C01-46C0-ADEF-16DF00A55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9F6A972-C39C-4CAA-B3DA-BAD3054A1012}"/>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6" name="Нижний колонтитул 5">
            <a:extLst>
              <a:ext uri="{FF2B5EF4-FFF2-40B4-BE49-F238E27FC236}">
                <a16:creationId xmlns:a16="http://schemas.microsoft.com/office/drawing/2014/main" id="{DE994A8F-5815-4D9C-9B48-898538D929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2C49610-9613-4A6D-B61A-951CFEB3DC10}"/>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360793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B8EC73-313E-4C95-A69E-A3FFDDDB17D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006ADE3-DF7E-41E1-A71F-E047420DA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1358E16-950F-47C0-944F-040A43B27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CC7237-6C0F-43FA-9596-54ACEA831E61}"/>
              </a:ext>
            </a:extLst>
          </p:cNvPr>
          <p:cNvSpPr>
            <a:spLocks noGrp="1"/>
          </p:cNvSpPr>
          <p:nvPr>
            <p:ph type="dt" sz="half" idx="10"/>
          </p:nvPr>
        </p:nvSpPr>
        <p:spPr/>
        <p:txBody>
          <a:bodyPr/>
          <a:lstStyle/>
          <a:p>
            <a:fld id="{463262CF-BB1A-43CE-9253-E4493794A6C2}" type="datetimeFigureOut">
              <a:rPr lang="ru-RU" smtClean="0"/>
              <a:t>18.06.2024</a:t>
            </a:fld>
            <a:endParaRPr lang="ru-RU"/>
          </a:p>
        </p:txBody>
      </p:sp>
      <p:sp>
        <p:nvSpPr>
          <p:cNvPr id="6" name="Нижний колонтитул 5">
            <a:extLst>
              <a:ext uri="{FF2B5EF4-FFF2-40B4-BE49-F238E27FC236}">
                <a16:creationId xmlns:a16="http://schemas.microsoft.com/office/drawing/2014/main" id="{03CB3F04-A04E-4306-859E-F73758FF63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877E95-79CB-4C3F-B03A-8A9620DB4E7B}"/>
              </a:ext>
            </a:extLst>
          </p:cNvPr>
          <p:cNvSpPr>
            <a:spLocks noGrp="1"/>
          </p:cNvSpPr>
          <p:nvPr>
            <p:ph type="sldNum" sz="quarter" idx="12"/>
          </p:nvPr>
        </p:nvSpPr>
        <p:spPr/>
        <p:txBody>
          <a:bodyPr/>
          <a:lstStyle/>
          <a:p>
            <a:fld id="{18F00877-445B-4863-AA9D-A1D59E6F9B1D}" type="slidenum">
              <a:rPr lang="ru-RU" smtClean="0"/>
              <a:t>‹#›</a:t>
            </a:fld>
            <a:endParaRPr lang="ru-RU"/>
          </a:p>
        </p:txBody>
      </p:sp>
    </p:spTree>
    <p:extLst>
      <p:ext uri="{BB962C8B-B14F-4D97-AF65-F5344CB8AC3E}">
        <p14:creationId xmlns:p14="http://schemas.microsoft.com/office/powerpoint/2010/main" val="42719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7C47D-E909-4A51-AD62-CFDB6EB72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0DC4F7A-BFD1-494E-8A1D-7FCC71079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654DE33-D54B-4520-BAE6-5A7C23A5F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262CF-BB1A-43CE-9253-E4493794A6C2}" type="datetimeFigureOut">
              <a:rPr lang="ru-RU" smtClean="0"/>
              <a:t>18.06.2024</a:t>
            </a:fld>
            <a:endParaRPr lang="ru-RU"/>
          </a:p>
        </p:txBody>
      </p:sp>
      <p:sp>
        <p:nvSpPr>
          <p:cNvPr id="5" name="Нижний колонтитул 4">
            <a:extLst>
              <a:ext uri="{FF2B5EF4-FFF2-40B4-BE49-F238E27FC236}">
                <a16:creationId xmlns:a16="http://schemas.microsoft.com/office/drawing/2014/main" id="{47807206-400E-4ECC-8990-100D89F0D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7BC37AB-AFB9-476C-826F-E8300EFA79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00877-445B-4863-AA9D-A1D59E6F9B1D}" type="slidenum">
              <a:rPr lang="ru-RU" smtClean="0"/>
              <a:t>‹#›</a:t>
            </a:fld>
            <a:endParaRPr lang="ru-RU"/>
          </a:p>
        </p:txBody>
      </p:sp>
    </p:spTree>
    <p:extLst>
      <p:ext uri="{BB962C8B-B14F-4D97-AF65-F5344CB8AC3E}">
        <p14:creationId xmlns:p14="http://schemas.microsoft.com/office/powerpoint/2010/main" val="173739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4783" y="1409076"/>
            <a:ext cx="9448800" cy="3342806"/>
          </a:xfrm>
        </p:spPr>
        <p:txBody>
          <a:bodyPr>
            <a:noAutofit/>
          </a:bodyPr>
          <a:lstStyle/>
          <a:p>
            <a:pPr algn="ctr"/>
            <a:r>
              <a:rPr lang="ru-RU" sz="3600" dirty="0">
                <a:latin typeface="Times New Roman" panose="02020603050405020304" pitchFamily="18" charset="0"/>
                <a:cs typeface="Times New Roman" panose="02020603050405020304" pitchFamily="18" charset="0"/>
              </a:rPr>
              <a:t>Курс: «Методика преподавания обновленного содержания дисциплины Естествознание »</a:t>
            </a:r>
            <a:br>
              <a:rPr lang="ru-RU" sz="3600" dirty="0">
                <a:latin typeface="Times New Roman" panose="02020603050405020304" pitchFamily="18" charset="0"/>
                <a:cs typeface="Times New Roman" panose="02020603050405020304" pitchFamily="18" charset="0"/>
              </a:rPr>
            </a:b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Лекция 7.  Экскурсия как форма организации обучения</a:t>
            </a:r>
          </a:p>
        </p:txBody>
      </p:sp>
      <p:pic>
        <p:nvPicPr>
          <p:cNvPr id="3" name="Рисунок 2"/>
          <p:cNvPicPr>
            <a:picLocks noChangeAspect="1"/>
          </p:cNvPicPr>
          <p:nvPr/>
        </p:nvPicPr>
        <p:blipFill>
          <a:blip r:embed="rId2"/>
          <a:stretch>
            <a:fillRect/>
          </a:stretch>
        </p:blipFill>
        <p:spPr>
          <a:xfrm>
            <a:off x="139335" y="231426"/>
            <a:ext cx="2859272" cy="1658256"/>
          </a:xfrm>
          <a:prstGeom prst="rect">
            <a:avLst/>
          </a:prstGeom>
        </p:spPr>
      </p:pic>
      <p:sp>
        <p:nvSpPr>
          <p:cNvPr id="4" name="Прямоугольник 3"/>
          <p:cNvSpPr/>
          <p:nvPr/>
        </p:nvSpPr>
        <p:spPr>
          <a:xfrm>
            <a:off x="2998607" y="653874"/>
            <a:ext cx="8798651" cy="1077218"/>
          </a:xfrm>
          <a:prstGeom prst="rect">
            <a:avLst/>
          </a:prstGeom>
        </p:spPr>
        <p:txBody>
          <a:bodyPr wrap="square">
            <a:spAutoFit/>
          </a:bodyPr>
          <a:lstStyle/>
          <a:p>
            <a:pPr lvl="0" algn="ctr" defTabSz="914400"/>
            <a:r>
              <a:rPr lang="ru-RU"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«АБАЙ АТЫН</a:t>
            </a:r>
            <a:r>
              <a:rPr lang="kk-KZ"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ДАҒЫ ҚАЗАҚ ҰЛТТЫҚ ПЕДАГОГИКАЛЫҚ УНИВЕРСИТЕТ</a:t>
            </a:r>
            <a:r>
              <a:rPr lang="ru-RU"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kk-KZ"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ҚАЗҰПУ</a:t>
            </a:r>
          </a:p>
          <a:p>
            <a:pPr lvl="0" algn="ctr" defTabSz="914400"/>
            <a:r>
              <a:rPr lang="kk-KZ"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«КАЗАХСКИЙ НАЦИОНАЛЬНЫЙ ПЕДАГОГИЧЕСКИЙ УНИВЕРСИТЕТ </a:t>
            </a:r>
          </a:p>
          <a:p>
            <a:pPr lvl="0" algn="ctr" defTabSz="914400"/>
            <a:r>
              <a:rPr lang="ru-RU"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ИМЕНИ АБАЯ» </a:t>
            </a:r>
          </a:p>
          <a:p>
            <a:pPr lvl="0" algn="ctr" defTabSz="914400"/>
            <a:r>
              <a:rPr lang="ru-RU"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ФАКУЛЬТЕТ ПЕДАГОГИКИ И ПСИХОЛОГИИ</a:t>
            </a:r>
          </a:p>
        </p:txBody>
      </p:sp>
      <p:sp>
        <p:nvSpPr>
          <p:cNvPr id="5" name="Прямоугольник 4"/>
          <p:cNvSpPr/>
          <p:nvPr/>
        </p:nvSpPr>
        <p:spPr>
          <a:xfrm>
            <a:off x="5276538" y="5467867"/>
            <a:ext cx="6670623" cy="646331"/>
          </a:xfrm>
          <a:prstGeom prst="rect">
            <a:avLst/>
          </a:prstGeom>
        </p:spPr>
        <p:txBody>
          <a:bodyPr wrap="square">
            <a:spAutoFit/>
          </a:bodyPr>
          <a:lstStyle/>
          <a:p>
            <a:pPr algn="ctr">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Рябова Е.В.- магистр педагогики, старший преподаватель кафедры Начального образования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КазНПУ</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им.Абая</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58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4567E3-7127-4104-951A-DA3C59A6AB03}"/>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Понятия и виды экскурсии</a:t>
            </a:r>
          </a:p>
        </p:txBody>
      </p:sp>
      <p:sp>
        <p:nvSpPr>
          <p:cNvPr id="3" name="Объект 2">
            <a:extLst>
              <a:ext uri="{FF2B5EF4-FFF2-40B4-BE49-F238E27FC236}">
                <a16:creationId xmlns:a16="http://schemas.microsoft.com/office/drawing/2014/main" id="{E60A0057-843B-467E-AEF5-FAEA8BDEE58B}"/>
              </a:ext>
            </a:extLst>
          </p:cNvPr>
          <p:cNvSpPr>
            <a:spLocks noGrp="1"/>
          </p:cNvSpPr>
          <p:nvPr>
            <p:ph idx="1"/>
          </p:nvPr>
        </p:nvSpPr>
        <p:spPr/>
        <p:txBody>
          <a:bodyPr>
            <a:noAutofit/>
          </a:bodyPr>
          <a:lstStyle/>
          <a:p>
            <a:pPr marL="0" indent="0" algn="just">
              <a:buNone/>
            </a:pPr>
            <a:r>
              <a:rPr lang="ru-RU" b="1" i="0" u="none" strike="noStrike" baseline="0" dirty="0">
                <a:latin typeface="Times New Roman" panose="02020603050405020304" pitchFamily="18" charset="0"/>
                <a:cs typeface="Times New Roman" panose="02020603050405020304" pitchFamily="18" charset="0"/>
              </a:rPr>
              <a:t>	Экскурсия </a:t>
            </a:r>
            <a:r>
              <a:rPr lang="ru-RU" b="0" i="0" u="none" strike="noStrike" baseline="0" dirty="0">
                <a:latin typeface="Times New Roman" panose="02020603050405020304" pitchFamily="18" charset="0"/>
                <a:cs typeface="Times New Roman" panose="02020603050405020304" pitchFamily="18" charset="0"/>
              </a:rPr>
              <a:t>— это форма организации обучения, которая позволяет проводить наблюдения и изучение различных предметов, явлений и процессов в естественных условиях.</a:t>
            </a:r>
          </a:p>
          <a:p>
            <a:pPr marL="0" indent="0" algn="just">
              <a:buNone/>
            </a:pPr>
            <a:r>
              <a:rPr lang="ru-RU" dirty="0">
                <a:latin typeface="Times New Roman" panose="02020603050405020304" pitchFamily="18" charset="0"/>
                <a:cs typeface="Times New Roman" panose="02020603050405020304" pitchFamily="18" charset="0"/>
              </a:rPr>
              <a:t>	Экскурсии вносят большой вклад в решение образовательных и воспитательных задач, способствуют всестороннему развитию младшего школьника, в значительной степени помогают достижению предметных результатов обучения. В процессе экскурсий дети накапливают опыт общения с естественной средой, получают представления о процессах, явлениях и объектах живой и неживой природы. Это служит фундаментом для формирования естественнонаучных и обществоведческих понятий.</a:t>
            </a:r>
          </a:p>
        </p:txBody>
      </p:sp>
    </p:spTree>
    <p:extLst>
      <p:ext uri="{BB962C8B-B14F-4D97-AF65-F5344CB8AC3E}">
        <p14:creationId xmlns:p14="http://schemas.microsoft.com/office/powerpoint/2010/main" val="186984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921572-E267-4B61-9FB5-DEB639B25B4A}"/>
              </a:ext>
            </a:extLst>
          </p:cNvPr>
          <p:cNvSpPr>
            <a:spLocks noGrp="1"/>
          </p:cNvSpPr>
          <p:nvPr>
            <p:ph type="title"/>
          </p:nvPr>
        </p:nvSpPr>
        <p:spPr/>
        <p:txBody>
          <a:bodyPr>
            <a:normAutofit/>
          </a:bodyPr>
          <a:lstStyle/>
          <a:p>
            <a:pPr algn="ctr"/>
            <a:r>
              <a:rPr lang="ru-RU" dirty="0">
                <a:latin typeface="Times New Roman" panose="02020603050405020304" pitchFamily="18" charset="0"/>
                <a:cs typeface="Times New Roman" panose="02020603050405020304" pitchFamily="18" charset="0"/>
              </a:rPr>
              <a:t>Классификация экскурсий по различным основаниям</a:t>
            </a:r>
          </a:p>
        </p:txBody>
      </p:sp>
      <p:graphicFrame>
        <p:nvGraphicFramePr>
          <p:cNvPr id="4" name="Объект 3">
            <a:extLst>
              <a:ext uri="{FF2B5EF4-FFF2-40B4-BE49-F238E27FC236}">
                <a16:creationId xmlns:a16="http://schemas.microsoft.com/office/drawing/2014/main" id="{AC493A8C-EA02-4950-A769-B1E2C75D9C3E}"/>
              </a:ext>
            </a:extLst>
          </p:cNvPr>
          <p:cNvGraphicFramePr>
            <a:graphicFrameLocks noGrp="1"/>
          </p:cNvGraphicFramePr>
          <p:nvPr>
            <p:ph idx="1"/>
            <p:extLst>
              <p:ext uri="{D42A27DB-BD31-4B8C-83A1-F6EECF244321}">
                <p14:modId xmlns:p14="http://schemas.microsoft.com/office/powerpoint/2010/main" val="245296252"/>
              </p:ext>
            </p:extLst>
          </p:nvPr>
        </p:nvGraphicFramePr>
        <p:xfrm>
          <a:off x="523475" y="1939606"/>
          <a:ext cx="663836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Группа 4">
            <a:extLst>
              <a:ext uri="{FF2B5EF4-FFF2-40B4-BE49-F238E27FC236}">
                <a16:creationId xmlns:a16="http://schemas.microsoft.com/office/drawing/2014/main" id="{B3D19AD6-39AB-4CDB-A86D-1F211203337D}"/>
              </a:ext>
            </a:extLst>
          </p:cNvPr>
          <p:cNvGrpSpPr/>
          <p:nvPr/>
        </p:nvGrpSpPr>
        <p:grpSpPr>
          <a:xfrm>
            <a:off x="8349343" y="1939606"/>
            <a:ext cx="3004457" cy="4736614"/>
            <a:chOff x="3978730" y="2966809"/>
            <a:chExt cx="10515600" cy="1407764"/>
          </a:xfrm>
        </p:grpSpPr>
        <p:sp>
          <p:nvSpPr>
            <p:cNvPr id="6" name="Прямоугольник: скругленные углы 5">
              <a:extLst>
                <a:ext uri="{FF2B5EF4-FFF2-40B4-BE49-F238E27FC236}">
                  <a16:creationId xmlns:a16="http://schemas.microsoft.com/office/drawing/2014/main" id="{9452FB3E-7479-49B9-9B57-69B71A10B5BA}"/>
                </a:ext>
              </a:extLst>
            </p:cNvPr>
            <p:cNvSpPr/>
            <p:nvPr/>
          </p:nvSpPr>
          <p:spPr>
            <a:xfrm>
              <a:off x="3978730" y="2966809"/>
              <a:ext cx="10515600" cy="13597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рямоугольник: скругленные углы 4">
              <a:extLst>
                <a:ext uri="{FF2B5EF4-FFF2-40B4-BE49-F238E27FC236}">
                  <a16:creationId xmlns:a16="http://schemas.microsoft.com/office/drawing/2014/main" id="{EC6365CF-8810-4E6A-BD54-3B90F83A9F12}"/>
                </a:ext>
              </a:extLst>
            </p:cNvPr>
            <p:cNvSpPr txBox="1"/>
            <p:nvPr/>
          </p:nvSpPr>
          <p:spPr>
            <a:xfrm>
              <a:off x="4916986" y="3014780"/>
              <a:ext cx="8276499" cy="1359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kern="1200" dirty="0">
                  <a:latin typeface="Times New Roman" panose="02020603050405020304" pitchFamily="18" charset="0"/>
                  <a:cs typeface="Times New Roman" panose="02020603050405020304" pitchFamily="18" charset="0"/>
                </a:rPr>
                <a:t>По характеру познавательной деятельности</a:t>
              </a:r>
            </a:p>
            <a:p>
              <a:pPr marL="171450" lvl="1" indent="-171450" algn="l" defTabSz="711200">
                <a:lnSpc>
                  <a:spcPct val="90000"/>
                </a:lnSpc>
                <a:spcBef>
                  <a:spcPct val="0"/>
                </a:spcBef>
                <a:spcAft>
                  <a:spcPct val="15000"/>
                </a:spcAft>
                <a:buChar char="•"/>
              </a:pPr>
              <a:r>
                <a:rPr lang="ru-RU" sz="1600" kern="1200" dirty="0">
                  <a:latin typeface="Times New Roman" panose="02020603050405020304" pitchFamily="18" charset="0"/>
                  <a:cs typeface="Times New Roman" panose="02020603050405020304" pitchFamily="18" charset="0"/>
                </a:rPr>
                <a:t>Иллюстративные  </a:t>
              </a:r>
            </a:p>
            <a:p>
              <a:pPr marL="171450" lvl="1" indent="-171450" algn="l" defTabSz="711200">
                <a:lnSpc>
                  <a:spcPct val="90000"/>
                </a:lnSpc>
                <a:spcBef>
                  <a:spcPct val="0"/>
                </a:spcBef>
                <a:spcAft>
                  <a:spcPct val="15000"/>
                </a:spcAft>
                <a:buChar char="•"/>
              </a:pPr>
              <a:r>
                <a:rPr lang="ru-RU" sz="1600" kern="1200" dirty="0">
                  <a:latin typeface="Times New Roman" panose="02020603050405020304" pitchFamily="18" charset="0"/>
                  <a:cs typeface="Times New Roman" panose="02020603050405020304" pitchFamily="18" charset="0"/>
                </a:rPr>
                <a:t>Исследовательские  </a:t>
              </a:r>
            </a:p>
            <a:p>
              <a:pPr marL="0" lvl="1" algn="l" defTabSz="711200">
                <a:lnSpc>
                  <a:spcPct val="90000"/>
                </a:lnSpc>
                <a:spcBef>
                  <a:spcPct val="0"/>
                </a:spcBef>
                <a:spcAft>
                  <a:spcPct val="15000"/>
                </a:spcAft>
              </a:pPr>
              <a:r>
                <a:rPr lang="ru-RU" sz="1600" kern="1200" dirty="0"/>
                <a:t> </a:t>
              </a:r>
            </a:p>
          </p:txBody>
        </p:sp>
      </p:grpSp>
      <p:pic>
        <p:nvPicPr>
          <p:cNvPr id="8" name="Рисунок 7">
            <a:extLst>
              <a:ext uri="{FF2B5EF4-FFF2-40B4-BE49-F238E27FC236}">
                <a16:creationId xmlns:a16="http://schemas.microsoft.com/office/drawing/2014/main" id="{245A13F1-1BB4-450F-B617-F0275C50BEE3}"/>
              </a:ext>
            </a:extLst>
          </p:cNvPr>
          <p:cNvPicPr>
            <a:picLocks noChangeAspect="1"/>
          </p:cNvPicPr>
          <p:nvPr/>
        </p:nvPicPr>
        <p:blipFill>
          <a:blip r:embed="rId8"/>
          <a:stretch>
            <a:fillRect/>
          </a:stretch>
        </p:blipFill>
        <p:spPr>
          <a:xfrm>
            <a:off x="8541883" y="4388615"/>
            <a:ext cx="2619375" cy="1743075"/>
          </a:xfrm>
          <a:prstGeom prst="rect">
            <a:avLst/>
          </a:prstGeom>
        </p:spPr>
      </p:pic>
    </p:spTree>
    <p:extLst>
      <p:ext uri="{BB962C8B-B14F-4D97-AF65-F5344CB8AC3E}">
        <p14:creationId xmlns:p14="http://schemas.microsoft.com/office/powerpoint/2010/main" val="424485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207267B-04F6-4A95-93F2-1B86892999EE}"/>
              </a:ext>
            </a:extLst>
          </p:cNvPr>
          <p:cNvSpPr>
            <a:spLocks noGrp="1"/>
          </p:cNvSpPr>
          <p:nvPr>
            <p:ph type="subTitle" idx="1"/>
          </p:nvPr>
        </p:nvSpPr>
        <p:spPr>
          <a:xfrm>
            <a:off x="982823" y="709548"/>
            <a:ext cx="9700727" cy="5532632"/>
          </a:xfrm>
        </p:spPr>
        <p:txBody>
          <a:bodyPr>
            <a:noAutofit/>
          </a:bodyPr>
          <a:lstStyle/>
          <a:p>
            <a:r>
              <a:rPr lang="ru-RU" sz="3600" dirty="0">
                <a:latin typeface="Times New Roman" panose="02020603050405020304" pitchFamily="18" charset="0"/>
                <a:cs typeface="Times New Roman" panose="02020603050405020304" pitchFamily="18" charset="0"/>
              </a:rPr>
              <a:t>Технология проведения экскурсий</a:t>
            </a:r>
          </a:p>
          <a:p>
            <a:pPr algn="just"/>
            <a:r>
              <a:rPr lang="ru-RU" sz="3600" dirty="0">
                <a:latin typeface="Times New Roman" panose="02020603050405020304" pitchFamily="18" charset="0"/>
                <a:cs typeface="Times New Roman" panose="02020603050405020304" pitchFamily="18" charset="0"/>
              </a:rPr>
              <a:t>	Организация экскурсии предусматривает реализацию трех этапов:</a:t>
            </a:r>
          </a:p>
          <a:p>
            <a:pPr algn="just"/>
            <a:r>
              <a:rPr lang="ru-RU" sz="3600" dirty="0">
                <a:latin typeface="Times New Roman" panose="02020603050405020304" pitchFamily="18" charset="0"/>
                <a:cs typeface="Times New Roman" panose="02020603050405020304" pitchFamily="18" charset="0"/>
              </a:rPr>
              <a:t>1) подготовка учителя и учащихся к экскурсии;</a:t>
            </a:r>
          </a:p>
          <a:p>
            <a:pPr algn="just"/>
            <a:r>
              <a:rPr lang="ru-RU" sz="3600" dirty="0">
                <a:latin typeface="Times New Roman" panose="02020603050405020304" pitchFamily="18" charset="0"/>
                <a:cs typeface="Times New Roman" panose="02020603050405020304" pitchFamily="18" charset="0"/>
              </a:rPr>
              <a:t>2) проведение экскурсии; </a:t>
            </a:r>
          </a:p>
          <a:p>
            <a:pPr algn="just"/>
            <a:r>
              <a:rPr lang="ru-RU" sz="3600" dirty="0">
                <a:latin typeface="Times New Roman" panose="02020603050405020304" pitchFamily="18" charset="0"/>
                <a:cs typeface="Times New Roman" panose="02020603050405020304" pitchFamily="18" charset="0"/>
              </a:rPr>
              <a:t>3) подведение итогов.</a:t>
            </a:r>
          </a:p>
          <a:p>
            <a:pPr algn="just"/>
            <a:r>
              <a:rPr lang="ru-RU" sz="3600" dirty="0">
                <a:latin typeface="Times New Roman" panose="02020603050405020304" pitchFamily="18" charset="0"/>
                <a:cs typeface="Times New Roman" panose="02020603050405020304" pitchFamily="18" charset="0"/>
              </a:rPr>
              <a:t>	Эффективность экскурсии во многом зависит от успеха первого этапа, который включает научно-теоретическую, практическую и организационную подготовку.</a:t>
            </a:r>
          </a:p>
        </p:txBody>
      </p:sp>
    </p:spTree>
    <p:extLst>
      <p:ext uri="{BB962C8B-B14F-4D97-AF65-F5344CB8AC3E}">
        <p14:creationId xmlns:p14="http://schemas.microsoft.com/office/powerpoint/2010/main" val="31508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50EA9DF-B054-4E73-8EB8-57C276E5A9CD}"/>
              </a:ext>
            </a:extLst>
          </p:cNvPr>
          <p:cNvSpPr>
            <a:spLocks noGrp="1"/>
          </p:cNvSpPr>
          <p:nvPr>
            <p:ph idx="1"/>
          </p:nvPr>
        </p:nvSpPr>
        <p:spPr>
          <a:xfrm>
            <a:off x="455645" y="510009"/>
            <a:ext cx="10515600" cy="4351338"/>
          </a:xfrm>
        </p:spPr>
        <p:txBody>
          <a:bodyPr>
            <a:noAutofit/>
          </a:bodyPr>
          <a:lstStyle/>
          <a:p>
            <a:pPr algn="just">
              <a:lnSpc>
                <a:spcPct val="100000"/>
              </a:lnSpc>
              <a:spcBef>
                <a:spcPts val="0"/>
              </a:spcBef>
            </a:pPr>
            <a:r>
              <a:rPr lang="ru-RU" sz="2600" b="1" dirty="0">
                <a:latin typeface="Times New Roman" panose="02020603050405020304" pitchFamily="18" charset="0"/>
                <a:cs typeface="Times New Roman" panose="02020603050405020304" pitchFamily="18" charset="0"/>
              </a:rPr>
              <a:t>Теоретическая подготовка </a:t>
            </a:r>
            <a:r>
              <a:rPr lang="ru-RU" sz="2600" dirty="0">
                <a:latin typeface="Times New Roman" panose="02020603050405020304" pitchFamily="18" charset="0"/>
                <a:cs typeface="Times New Roman" panose="02020603050405020304" pitchFamily="18" charset="0"/>
              </a:rPr>
              <a:t>детей к экскурсии </a:t>
            </a:r>
          </a:p>
          <a:p>
            <a:pPr marL="0" indent="0" algn="just">
              <a:lnSpc>
                <a:spcPct val="100000"/>
              </a:lnSpc>
              <a:spcBef>
                <a:spcPts val="0"/>
              </a:spcBef>
              <a:buNone/>
            </a:pPr>
            <a:r>
              <a:rPr lang="ru-RU" sz="2600" dirty="0">
                <a:latin typeface="Times New Roman" panose="02020603050405020304" pitchFamily="18" charset="0"/>
                <a:cs typeface="Times New Roman" panose="02020603050405020304" pitchFamily="18" charset="0"/>
              </a:rPr>
              <a:t>заключается в актуализации знаний и умений, которые </a:t>
            </a:r>
          </a:p>
          <a:p>
            <a:pPr marL="0" indent="0" algn="just">
              <a:lnSpc>
                <a:spcPct val="100000"/>
              </a:lnSpc>
              <a:spcBef>
                <a:spcPts val="0"/>
              </a:spcBef>
              <a:buNone/>
            </a:pPr>
            <a:r>
              <a:rPr lang="ru-RU" sz="2600" dirty="0">
                <a:latin typeface="Times New Roman" panose="02020603050405020304" pitchFamily="18" charset="0"/>
                <a:cs typeface="Times New Roman" panose="02020603050405020304" pitchFamily="18" charset="0"/>
              </a:rPr>
              <a:t>получены ранее, но будут активизированы в ходе экскурсии. </a:t>
            </a:r>
          </a:p>
          <a:p>
            <a:pPr marL="0" indent="0" algn="just">
              <a:lnSpc>
                <a:spcPct val="100000"/>
              </a:lnSpc>
              <a:spcBef>
                <a:spcPts val="0"/>
              </a:spcBef>
              <a:buNone/>
            </a:pPr>
            <a:r>
              <a:rPr lang="ru-RU" sz="2600" dirty="0">
                <a:latin typeface="Times New Roman" panose="02020603050405020304" pitchFamily="18" charset="0"/>
                <a:cs typeface="Times New Roman" panose="02020603050405020304" pitchFamily="18" charset="0"/>
              </a:rPr>
              <a:t>Эта работа проводится в классе перед началом экскурсии, так как малолетние учащиеся не способны длительное время находиться на маршруте, да и погодные условия могут помешать.</a:t>
            </a:r>
          </a:p>
          <a:p>
            <a:pPr algn="just"/>
            <a:r>
              <a:rPr lang="ru-RU" sz="2600" b="1" dirty="0">
                <a:latin typeface="Times New Roman" panose="02020603050405020304" pitchFamily="18" charset="0"/>
                <a:cs typeface="Times New Roman" panose="02020603050405020304" pitchFamily="18" charset="0"/>
              </a:rPr>
              <a:t>Практическая подготовка </a:t>
            </a:r>
            <a:r>
              <a:rPr lang="ru-RU" sz="2600" dirty="0">
                <a:latin typeface="Times New Roman" panose="02020603050405020304" pitchFamily="18" charset="0"/>
                <a:cs typeface="Times New Roman" panose="02020603050405020304" pitchFamily="18" charset="0"/>
              </a:rPr>
              <a:t>детей заключается в обучении тем приемам работы, без овладения которыми они не смогут выполнить задания во время экскурсии, ведь при проектировании экскурсии учитель может предусмотреть проведение ряда практических работ.</a:t>
            </a:r>
          </a:p>
          <a:p>
            <a:pPr algn="just"/>
            <a:r>
              <a:rPr lang="ru-RU" sz="2600" b="1" dirty="0">
                <a:latin typeface="Times New Roman" panose="02020603050405020304" pitchFamily="18" charset="0"/>
                <a:cs typeface="Times New Roman" panose="02020603050405020304" pitchFamily="18" charset="0"/>
              </a:rPr>
              <a:t>Организационная подготовка </a:t>
            </a:r>
            <a:r>
              <a:rPr lang="ru-RU" sz="2600" dirty="0">
                <a:latin typeface="Times New Roman" panose="02020603050405020304" pitchFamily="18" charset="0"/>
                <a:cs typeface="Times New Roman" panose="02020603050405020304" pitchFamily="18" charset="0"/>
              </a:rPr>
              <a:t>школьников является исключительно важным для успешного проведения экскурсии этапом. Учитель знакомит детей с правилами поведения в природе и на маршруте, объявляет им тему, цели и место проведения экскурсии, сообщает о необходимом снаряжении и оборудовании, которое будет использовано.</a:t>
            </a:r>
          </a:p>
        </p:txBody>
      </p:sp>
      <p:pic>
        <p:nvPicPr>
          <p:cNvPr id="4" name="Рисунок 3">
            <a:extLst>
              <a:ext uri="{FF2B5EF4-FFF2-40B4-BE49-F238E27FC236}">
                <a16:creationId xmlns:a16="http://schemas.microsoft.com/office/drawing/2014/main" id="{AFA0CFD2-E9CC-4D86-A282-F5369EA894EC}"/>
              </a:ext>
            </a:extLst>
          </p:cNvPr>
          <p:cNvPicPr>
            <a:picLocks noChangeAspect="1"/>
          </p:cNvPicPr>
          <p:nvPr/>
        </p:nvPicPr>
        <p:blipFill>
          <a:blip r:embed="rId3"/>
          <a:stretch>
            <a:fillRect/>
          </a:stretch>
        </p:blipFill>
        <p:spPr>
          <a:xfrm>
            <a:off x="9358312" y="117409"/>
            <a:ext cx="2619375" cy="1743075"/>
          </a:xfrm>
          <a:prstGeom prst="rect">
            <a:avLst/>
          </a:prstGeom>
        </p:spPr>
      </p:pic>
    </p:spTree>
    <p:extLst>
      <p:ext uri="{BB962C8B-B14F-4D97-AF65-F5344CB8AC3E}">
        <p14:creationId xmlns:p14="http://schemas.microsoft.com/office/powerpoint/2010/main" val="364342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104BBEA-8228-4B97-93F6-A25E8C8BC56D}"/>
              </a:ext>
            </a:extLst>
          </p:cNvPr>
          <p:cNvSpPr>
            <a:spLocks noGrp="1"/>
          </p:cNvSpPr>
          <p:nvPr>
            <p:ph idx="1"/>
          </p:nvPr>
        </p:nvSpPr>
        <p:spPr>
          <a:xfrm>
            <a:off x="838200" y="905435"/>
            <a:ext cx="10515600" cy="5271528"/>
          </a:xfrm>
        </p:spPr>
        <p:txBody>
          <a:bodyPr>
            <a:normAutofit/>
          </a:bodyPr>
          <a:lstStyle/>
          <a:p>
            <a:pPr marL="0" indent="0" algn="just">
              <a:buNone/>
            </a:pPr>
            <a:r>
              <a:rPr lang="ru-RU" dirty="0"/>
              <a:t>	</a:t>
            </a:r>
            <a:r>
              <a:rPr lang="ru-RU" dirty="0">
                <a:latin typeface="Times New Roman" panose="02020603050405020304" pitchFamily="18" charset="0"/>
                <a:cs typeface="Times New Roman" panose="02020603050405020304" pitchFamily="18" charset="0"/>
              </a:rPr>
              <a:t>Процесс непосредственного проведения экскурсии можно разделить на три части в соответствии с дидактическими целями:</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1) </a:t>
            </a:r>
            <a:r>
              <a:rPr lang="ru-RU" b="1" dirty="0">
                <a:latin typeface="Times New Roman" panose="02020603050405020304" pitchFamily="18" charset="0"/>
                <a:cs typeface="Times New Roman" panose="02020603050405020304" pitchFamily="18" charset="0"/>
              </a:rPr>
              <a:t>вводная часть</a:t>
            </a:r>
            <a:r>
              <a:rPr lang="ru-RU" dirty="0">
                <a:latin typeface="Times New Roman" panose="02020603050405020304" pitchFamily="18" charset="0"/>
                <a:cs typeface="Times New Roman" panose="02020603050405020304" pitchFamily="18" charset="0"/>
              </a:rPr>
              <a:t>, в ходе которой учитель еще раз информирует детей о цели, маршруте экскурсии и т.п.;</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2) </a:t>
            </a:r>
            <a:r>
              <a:rPr lang="ru-RU" b="1" dirty="0">
                <a:latin typeface="Times New Roman" panose="02020603050405020304" pitchFamily="18" charset="0"/>
                <a:cs typeface="Times New Roman" panose="02020603050405020304" pitchFamily="18" charset="0"/>
              </a:rPr>
              <a:t>рабочая часть</a:t>
            </a:r>
            <a:r>
              <a:rPr lang="ru-RU" dirty="0">
                <a:latin typeface="Times New Roman" panose="02020603050405020304" pitchFamily="18" charset="0"/>
                <a:cs typeface="Times New Roman" panose="02020603050405020304" pitchFamily="18" charset="0"/>
              </a:rPr>
              <a:t>, которая включает проведение наблюдений, самостоятельную работу детей, сбор материала и пр.;</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3) </a:t>
            </a:r>
            <a:r>
              <a:rPr lang="ru-RU" b="1" dirty="0">
                <a:latin typeface="Times New Roman" panose="02020603050405020304" pitchFamily="18" charset="0"/>
                <a:cs typeface="Times New Roman" panose="02020603050405020304" pitchFamily="18" charset="0"/>
              </a:rPr>
              <a:t>заключительная часть</a:t>
            </a:r>
            <a:r>
              <a:rPr lang="ru-RU" dirty="0">
                <a:latin typeface="Times New Roman" panose="02020603050405020304" pitchFamily="18" charset="0"/>
                <a:cs typeface="Times New Roman" panose="02020603050405020304" pitchFamily="18" charset="0"/>
              </a:rPr>
              <a:t>, в ходе которой подводятся итоги работы.</a:t>
            </a:r>
          </a:p>
        </p:txBody>
      </p:sp>
    </p:spTree>
    <p:extLst>
      <p:ext uri="{BB962C8B-B14F-4D97-AF65-F5344CB8AC3E}">
        <p14:creationId xmlns:p14="http://schemas.microsoft.com/office/powerpoint/2010/main" val="16043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0B72B8-37BE-4970-971B-CFCC99CDA8DF}"/>
              </a:ext>
            </a:extLst>
          </p:cNvPr>
          <p:cNvSpPr>
            <a:spLocks noGrp="1"/>
          </p:cNvSpPr>
          <p:nvPr>
            <p:ph idx="1"/>
          </p:nvPr>
        </p:nvSpPr>
        <p:spPr>
          <a:xfrm>
            <a:off x="748553" y="3116542"/>
            <a:ext cx="10515600" cy="4351338"/>
          </a:xfrm>
        </p:spPr>
        <p:txBody>
          <a:bodyPr>
            <a:normAutofit/>
          </a:bodyPr>
          <a:lstStyle/>
          <a:p>
            <a:pPr marL="0" indent="0" algn="ctr">
              <a:buNone/>
            </a:pPr>
            <a:r>
              <a:rPr lang="ru-RU" sz="44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10579634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1257</Words>
  <Application>Microsoft Office PowerPoint</Application>
  <PresentationFormat>Широкоэкранный</PresentationFormat>
  <Paragraphs>56</Paragraphs>
  <Slides>7</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Курс: «Методика преподавания обновленного содержания дисциплины Естествознание »  Лекция 7.  Экскурсия как форма организации обучения</vt:lpstr>
      <vt:lpstr>Понятия и виды экскурсии</vt:lpstr>
      <vt:lpstr>Классификация экскурсий по различным основаниям</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«Методика преподавания обновленного содержания дисциплины Естествознание »  Лекция 7.  Экскурсия как форма организации обучения</dc:title>
  <dc:creator>Екатерина Рябова</dc:creator>
  <cp:lastModifiedBy>Екатерина Рябова</cp:lastModifiedBy>
  <cp:revision>9</cp:revision>
  <dcterms:created xsi:type="dcterms:W3CDTF">2024-06-10T13:28:08Z</dcterms:created>
  <dcterms:modified xsi:type="dcterms:W3CDTF">2024-06-18T06:44:03Z</dcterms:modified>
</cp:coreProperties>
</file>