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4" r:id="rId8"/>
    <p:sldId id="265" r:id="rId9"/>
    <p:sldId id="263"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298877-5C54-4956-94E3-FD5F7692C61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06928886-32D4-437C-85A9-B376555B5D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149504E3-1DCE-4B58-9901-A984B9284552}"/>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FF8E4A49-E387-4E07-B532-F7694D9A4D0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3C4FF49-A971-4365-8B01-DFD3AB0BA8F5}"/>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8843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6D2A5D-9B16-489C-B55D-37DB390425E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83BF81B-E115-4002-BFEE-4C3D7B03B5F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9F34DCF-0C8C-4892-B09F-97C05E1EACFD}"/>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6C791520-6338-43E9-8CC2-0EAB79C4127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E81DF87-7514-4F4A-8797-6185860D3889}"/>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2652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BA58D78-5AA3-4BAB-B761-3D071C24A37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079A458-FA26-414D-B289-B4C3DFF0FCF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6284C6A-082C-4819-B05A-27558CF41E9A}"/>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2E4B31BD-574E-4308-A3D0-BCF22F715A0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1441494-B0D0-46EA-BF87-4F6F5683DF77}"/>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80118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21EC0C-4A70-4F34-AE93-61F57DD1437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CCE60E9-DBE8-481E-BC2C-3987C5820B3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707AEF9-4DBC-4594-BB7B-D30B6621057B}"/>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1F23D8C7-8C90-4953-9A7D-4F83D9C0B8B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D121C9D-8274-4382-A29F-A7E9671C53CA}"/>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4082642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3956F9-324A-408D-A639-1B61AFF8553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7965AA0-464A-4E7B-9358-6C115E2C35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0162E56-FF65-4BEE-94AD-E447295B16E4}"/>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D961A5C8-3221-48D9-834D-453F7D083C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472164E-893D-4293-B063-48B0ECDDED52}"/>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154537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2707CE-5F77-4050-8A2B-96D10B6FF89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A408F93-FEB5-4A9F-959A-7B6CE01B758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866F0FC-CA6A-4318-9135-C116964A746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0A77B01-65FF-42A7-B8DC-00E27840707A}"/>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6" name="Нижний колонтитул 5">
            <a:extLst>
              <a:ext uri="{FF2B5EF4-FFF2-40B4-BE49-F238E27FC236}">
                <a16:creationId xmlns:a16="http://schemas.microsoft.com/office/drawing/2014/main" id="{2940E199-F0BF-4AB7-95D7-854BB551AB3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379A3A7-14A5-455F-AB36-073157E58F86}"/>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266972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4ABD3E-9748-47D5-B256-F19A8BFFC98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4AB62DD0-E75F-41F7-969D-C0CE837807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71D7477-9078-4034-B6A0-518F9BB7789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71E03827-678D-40CF-BF08-06F615294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643E40B-58BF-4C3A-BE3E-12CB33CEBB8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85AF087-9C3B-41D5-8718-D91A0783682D}"/>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8" name="Нижний колонтитул 7">
            <a:extLst>
              <a:ext uri="{FF2B5EF4-FFF2-40B4-BE49-F238E27FC236}">
                <a16:creationId xmlns:a16="http://schemas.microsoft.com/office/drawing/2014/main" id="{F5221FBD-8BAC-434E-BA6B-5C58BDB418F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38EE062D-C8AD-4316-A631-44680E989EC3}"/>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1516265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A043C2-8872-44A4-847A-73EF1771AEB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2D70CDF3-7077-4E87-8ABB-0C25FEC5B83F}"/>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4" name="Нижний колонтитул 3">
            <a:extLst>
              <a:ext uri="{FF2B5EF4-FFF2-40B4-BE49-F238E27FC236}">
                <a16:creationId xmlns:a16="http://schemas.microsoft.com/office/drawing/2014/main" id="{61A9A366-D422-4394-9574-04AF0F3B7F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6C283F4-BE9F-4404-9A6C-522567A4A6E7}"/>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375986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DF7E5BC-A86A-4AF5-8763-D18221ABA983}"/>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3" name="Нижний колонтитул 2">
            <a:extLst>
              <a:ext uri="{FF2B5EF4-FFF2-40B4-BE49-F238E27FC236}">
                <a16:creationId xmlns:a16="http://schemas.microsoft.com/office/drawing/2014/main" id="{7722F357-CDD4-429B-8DED-5C157FC97B10}"/>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FF13026-4D75-44F9-9CC2-55A27D7DD6D5}"/>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50277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CB8ADD-D964-464D-997B-D9E3E7ABA96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6AABFCC-2683-4CF6-8060-089A32564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5EA0DEF-5C01-46C0-ADEF-16DF00A55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9F6A972-C39C-4CAA-B3DA-BAD3054A1012}"/>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6" name="Нижний колонтитул 5">
            <a:extLst>
              <a:ext uri="{FF2B5EF4-FFF2-40B4-BE49-F238E27FC236}">
                <a16:creationId xmlns:a16="http://schemas.microsoft.com/office/drawing/2014/main" id="{DE994A8F-5815-4D9C-9B48-898538D9296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2C49610-9613-4A6D-B61A-951CFEB3DC10}"/>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35398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B8EC73-313E-4C95-A69E-A3FFDDDB17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006ADE3-DF7E-41E1-A71F-E047420DAE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1358E16-950F-47C0-944F-040A43B27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DCC7237-6C0F-43FA-9596-54ACEA831E61}"/>
              </a:ext>
            </a:extLst>
          </p:cNvPr>
          <p:cNvSpPr>
            <a:spLocks noGrp="1"/>
          </p:cNvSpPr>
          <p:nvPr>
            <p:ph type="dt" sz="half" idx="10"/>
          </p:nvPr>
        </p:nvSpPr>
        <p:spPr/>
        <p:txBody>
          <a:bodyPr/>
          <a:lstStyle/>
          <a:p>
            <a:fld id="{463262CF-BB1A-43CE-9253-E4493794A6C2}" type="datetimeFigureOut">
              <a:rPr lang="ru-RU" smtClean="0"/>
              <a:t>12.06.2024</a:t>
            </a:fld>
            <a:endParaRPr lang="ru-RU"/>
          </a:p>
        </p:txBody>
      </p:sp>
      <p:sp>
        <p:nvSpPr>
          <p:cNvPr id="6" name="Нижний колонтитул 5">
            <a:extLst>
              <a:ext uri="{FF2B5EF4-FFF2-40B4-BE49-F238E27FC236}">
                <a16:creationId xmlns:a16="http://schemas.microsoft.com/office/drawing/2014/main" id="{03CB3F04-A04E-4306-859E-F73758FF632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5877E95-79CB-4C3F-B03A-8A9620DB4E7B}"/>
              </a:ext>
            </a:extLst>
          </p:cNvPr>
          <p:cNvSpPr>
            <a:spLocks noGrp="1"/>
          </p:cNvSpPr>
          <p:nvPr>
            <p:ph type="sldNum" sz="quarter" idx="12"/>
          </p:nvPr>
        </p:nvSpPr>
        <p:spPr/>
        <p:txBody>
          <a:bodyPr/>
          <a:lstStyle/>
          <a:p>
            <a:fld id="{18F00877-445B-4863-AA9D-A1D59E6F9B1D}" type="slidenum">
              <a:rPr lang="ru-RU" smtClean="0"/>
              <a:t>‹#›</a:t>
            </a:fld>
            <a:endParaRPr lang="ru-RU"/>
          </a:p>
        </p:txBody>
      </p:sp>
    </p:spTree>
    <p:extLst>
      <p:ext uri="{BB962C8B-B14F-4D97-AF65-F5344CB8AC3E}">
        <p14:creationId xmlns:p14="http://schemas.microsoft.com/office/powerpoint/2010/main" val="177014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17C47D-E909-4A51-AD62-CFDB6EB72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0DC4F7A-BFD1-494E-8A1D-7FCC71079A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654DE33-D54B-4520-BAE6-5A7C23A5F4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262CF-BB1A-43CE-9253-E4493794A6C2}" type="datetimeFigureOut">
              <a:rPr lang="ru-RU" smtClean="0"/>
              <a:t>12.06.2024</a:t>
            </a:fld>
            <a:endParaRPr lang="ru-RU"/>
          </a:p>
        </p:txBody>
      </p:sp>
      <p:sp>
        <p:nvSpPr>
          <p:cNvPr id="5" name="Нижний колонтитул 4">
            <a:extLst>
              <a:ext uri="{FF2B5EF4-FFF2-40B4-BE49-F238E27FC236}">
                <a16:creationId xmlns:a16="http://schemas.microsoft.com/office/drawing/2014/main" id="{47807206-400E-4ECC-8990-100D89F0D2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7BC37AB-AFB9-476C-826F-E8300EFA79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00877-445B-4863-AA9D-A1D59E6F9B1D}" type="slidenum">
              <a:rPr lang="ru-RU" smtClean="0"/>
              <a:t>‹#›</a:t>
            </a:fld>
            <a:endParaRPr lang="ru-RU"/>
          </a:p>
        </p:txBody>
      </p:sp>
    </p:spTree>
    <p:extLst>
      <p:ext uri="{BB962C8B-B14F-4D97-AF65-F5344CB8AC3E}">
        <p14:creationId xmlns:p14="http://schemas.microsoft.com/office/powerpoint/2010/main" val="237191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4783" y="1409076"/>
            <a:ext cx="9448800" cy="3342806"/>
          </a:xfrm>
        </p:spPr>
        <p:txBody>
          <a:bodyPr>
            <a:noAutofit/>
          </a:bodyPr>
          <a:lstStyle/>
          <a:p>
            <a:pPr algn="ctr"/>
            <a:r>
              <a:rPr lang="ru-RU" sz="3600" dirty="0">
                <a:latin typeface="Times New Roman" panose="02020603050405020304" pitchFamily="18" charset="0"/>
                <a:cs typeface="Times New Roman" panose="02020603050405020304" pitchFamily="18" charset="0"/>
              </a:rPr>
              <a:t>Курс: «Методика преподавания обновленного содержания дисциплины Естествознание »</a:t>
            </a:r>
            <a:br>
              <a:rPr lang="ru-RU" sz="3600" dirty="0">
                <a:latin typeface="Times New Roman" panose="02020603050405020304" pitchFamily="18" charset="0"/>
                <a:cs typeface="Times New Roman" panose="02020603050405020304" pitchFamily="18" charset="0"/>
              </a:rPr>
            </a:b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Лекция 9.  Опытно-экспериментальная деятельность младших школьников</a:t>
            </a:r>
          </a:p>
        </p:txBody>
      </p:sp>
      <p:pic>
        <p:nvPicPr>
          <p:cNvPr id="3" name="Рисунок 2"/>
          <p:cNvPicPr>
            <a:picLocks noChangeAspect="1"/>
          </p:cNvPicPr>
          <p:nvPr/>
        </p:nvPicPr>
        <p:blipFill>
          <a:blip r:embed="rId2"/>
          <a:stretch>
            <a:fillRect/>
          </a:stretch>
        </p:blipFill>
        <p:spPr>
          <a:xfrm>
            <a:off x="139335" y="231426"/>
            <a:ext cx="2859272" cy="1658256"/>
          </a:xfrm>
          <a:prstGeom prst="rect">
            <a:avLst/>
          </a:prstGeom>
        </p:spPr>
      </p:pic>
      <p:sp>
        <p:nvSpPr>
          <p:cNvPr id="4" name="Прямоугольник 3"/>
          <p:cNvSpPr/>
          <p:nvPr/>
        </p:nvSpPr>
        <p:spPr>
          <a:xfrm>
            <a:off x="2998607" y="653874"/>
            <a:ext cx="8798651" cy="107721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«АБАЙ АТЫН</a:t>
            </a:r>
            <a:r>
              <a:rPr kumimoji="0" lang="kk-KZ"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ДАҒЫ ҚАЗАҚ ҰЛТТЫҚ ПЕДАГОГИКАЛЫҚ УНИВЕРСИТЕТ</a:t>
            </a:r>
            <a:r>
              <a:rPr kumimoji="0" lang="ru-RU"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kk-KZ"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ҚАЗҰПУ</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«КАЗАХСКИЙ НАЦИОНАЛЬНЫЙ ПЕДАГОГИЧЕСКИЙ УНИВЕРСИТЕТ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ИМЕНИ АБАЯ»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ФАКУЛЬТЕТ ПЕДАГОГИКИ И ПСИХОЛОГИИ</a:t>
            </a:r>
          </a:p>
        </p:txBody>
      </p:sp>
      <p:sp>
        <p:nvSpPr>
          <p:cNvPr id="5" name="Прямоугольник 4"/>
          <p:cNvSpPr/>
          <p:nvPr/>
        </p:nvSpPr>
        <p:spPr>
          <a:xfrm>
            <a:off x="5276538" y="5467867"/>
            <a:ext cx="6670623"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Рябова Е.В.- магистр педагогики, старший преподаватель кафедры Начального образования </a:t>
            </a:r>
            <a:r>
              <a:rPr kumimoji="0" lang="ru-RU"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КазНПУ</a:t>
            </a:r>
            <a:r>
              <a:rPr kumimoji="0" lang="ru-RU"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им.Абая</a:t>
            </a:r>
            <a:endParaRPr kumimoji="0" lang="ru-RU"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580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79D4AE-1820-472B-80F6-2D4649BE9FAA}"/>
              </a:ext>
            </a:extLst>
          </p:cNvPr>
          <p:cNvSpPr>
            <a:spLocks noGrp="1"/>
          </p:cNvSpPr>
          <p:nvPr>
            <p:ph idx="1"/>
          </p:nvPr>
        </p:nvSpPr>
        <p:spPr>
          <a:xfrm>
            <a:off x="838200" y="2713131"/>
            <a:ext cx="10515600" cy="4351338"/>
          </a:xfrm>
        </p:spPr>
        <p:txBody>
          <a:bodyPr>
            <a:normAutofit/>
          </a:bodyPr>
          <a:lstStyle/>
          <a:p>
            <a:pPr marL="0" indent="0" algn="ctr">
              <a:buNone/>
            </a:pPr>
            <a:r>
              <a:rPr lang="ru-RU" sz="5400" dirty="0">
                <a:latin typeface="Times New Roman" panose="02020603050405020304" pitchFamily="18" charset="0"/>
                <a:cs typeface="Times New Roman" panose="02020603050405020304" pitchFamily="18" charset="0"/>
              </a:rPr>
              <a:t>СПАСИБО ЗА ВНИМАНИЕ!</a:t>
            </a:r>
          </a:p>
        </p:txBody>
      </p:sp>
    </p:spTree>
    <p:extLst>
      <p:ext uri="{BB962C8B-B14F-4D97-AF65-F5344CB8AC3E}">
        <p14:creationId xmlns:p14="http://schemas.microsoft.com/office/powerpoint/2010/main" val="48841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86CFBA-1757-4E2C-883F-E8FCE5C66D72}"/>
              </a:ext>
            </a:extLst>
          </p:cNvPr>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Сущность и значение опыта</a:t>
            </a:r>
          </a:p>
        </p:txBody>
      </p:sp>
      <p:sp>
        <p:nvSpPr>
          <p:cNvPr id="3" name="Объект 2">
            <a:extLst>
              <a:ext uri="{FF2B5EF4-FFF2-40B4-BE49-F238E27FC236}">
                <a16:creationId xmlns:a16="http://schemas.microsoft.com/office/drawing/2014/main" id="{AAE95BAA-A3FC-45FC-AF88-9BFFF1DC0CB7}"/>
              </a:ext>
            </a:extLst>
          </p:cNvPr>
          <p:cNvSpPr>
            <a:spLocks noGrp="1"/>
          </p:cNvSpPr>
          <p:nvPr>
            <p:ph idx="1"/>
          </p:nvPr>
        </p:nvSpPr>
        <p:spPr/>
        <p:txBody>
          <a:bodyPr>
            <a:normAutofit/>
          </a:bodyPr>
          <a:lstStyle/>
          <a:p>
            <a:pPr marL="0" indent="0" algn="just">
              <a:buNone/>
            </a:pP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Опыт</a:t>
            </a:r>
            <a:r>
              <a:rPr lang="ru-RU" dirty="0">
                <a:latin typeface="Times New Roman" panose="02020603050405020304" pitchFamily="18" charset="0"/>
                <a:cs typeface="Times New Roman" panose="02020603050405020304" pitchFamily="18" charset="0"/>
              </a:rPr>
              <a:t> — метод исследования, в ходе которого искусственно создаются условия, позволяющие ответить на исследуемый вопрос и тем самым получить новое знание. </a:t>
            </a:r>
          </a:p>
          <a:p>
            <a:pPr marL="0" indent="0" algn="just">
              <a:buNone/>
            </a:pP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Опыт</a:t>
            </a:r>
            <a:r>
              <a:rPr lang="ru-RU" dirty="0">
                <a:latin typeface="Times New Roman" panose="02020603050405020304" pitchFamily="18" charset="0"/>
                <a:cs typeface="Times New Roman" panose="02020603050405020304" pitchFamily="18" charset="0"/>
              </a:rPr>
              <a:t> позволяет в экспериментальных условиях воспроизвести какое-либо явление или процесс для демонстрации их сущности, что бывает невозможно осуществить в мире природы, т.е. в естественных условиях.</a:t>
            </a:r>
          </a:p>
        </p:txBody>
      </p:sp>
      <p:pic>
        <p:nvPicPr>
          <p:cNvPr id="5" name="Рисунок 4">
            <a:extLst>
              <a:ext uri="{FF2B5EF4-FFF2-40B4-BE49-F238E27FC236}">
                <a16:creationId xmlns:a16="http://schemas.microsoft.com/office/drawing/2014/main" id="{48B9CD0C-3838-4213-AFF8-6977D00AF08F}"/>
              </a:ext>
            </a:extLst>
          </p:cNvPr>
          <p:cNvPicPr>
            <a:picLocks noChangeAspect="1"/>
          </p:cNvPicPr>
          <p:nvPr/>
        </p:nvPicPr>
        <p:blipFill>
          <a:blip r:embed="rId2"/>
          <a:stretch>
            <a:fillRect/>
          </a:stretch>
        </p:blipFill>
        <p:spPr>
          <a:xfrm>
            <a:off x="7567893" y="4787900"/>
            <a:ext cx="2686050" cy="1704975"/>
          </a:xfrm>
          <a:prstGeom prst="rect">
            <a:avLst/>
          </a:prstGeom>
        </p:spPr>
      </p:pic>
    </p:spTree>
    <p:extLst>
      <p:ext uri="{BB962C8B-B14F-4D97-AF65-F5344CB8AC3E}">
        <p14:creationId xmlns:p14="http://schemas.microsoft.com/office/powerpoint/2010/main" val="4290456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94CDB5-5783-4473-8F6C-64E447F2D59E}"/>
              </a:ext>
            </a:extLst>
          </p:cNvPr>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Классификация опытов</a:t>
            </a:r>
          </a:p>
        </p:txBody>
      </p:sp>
      <p:sp>
        <p:nvSpPr>
          <p:cNvPr id="3" name="Объект 2">
            <a:extLst>
              <a:ext uri="{FF2B5EF4-FFF2-40B4-BE49-F238E27FC236}">
                <a16:creationId xmlns:a16="http://schemas.microsoft.com/office/drawing/2014/main" id="{14BA2B28-E7BC-49A5-86DC-78FCE5DD4648}"/>
              </a:ext>
            </a:extLst>
          </p:cNvPr>
          <p:cNvSpPr>
            <a:spLocks noGrp="1"/>
          </p:cNvSpPr>
          <p:nvPr>
            <p:ph idx="1"/>
          </p:nvPr>
        </p:nvSpPr>
        <p:spPr>
          <a:xfrm>
            <a:off x="838200" y="1568824"/>
            <a:ext cx="10515600" cy="4608139"/>
          </a:xfrm>
        </p:spPr>
        <p:txBody>
          <a:bodyPr>
            <a:normAutofit fontScale="92500" lnSpcReduction="10000"/>
          </a:bodyPr>
          <a:lstStyle/>
          <a:p>
            <a:pPr marL="0" indent="0">
              <a:buNone/>
            </a:pPr>
            <a:r>
              <a:rPr lang="ru-RU" dirty="0">
                <a:latin typeface="Times New Roman" panose="02020603050405020304" pitchFamily="18" charset="0"/>
                <a:cs typeface="Times New Roman" panose="02020603050405020304" pitchFamily="18" charset="0"/>
              </a:rPr>
              <a:t>1. </a:t>
            </a:r>
            <a:r>
              <a:rPr lang="ru-RU" b="1" dirty="0">
                <a:latin typeface="Times New Roman" panose="02020603050405020304" pitchFamily="18" charset="0"/>
                <a:cs typeface="Times New Roman" panose="02020603050405020304" pitchFamily="18" charset="0"/>
              </a:rPr>
              <a:t>По способу организации</a:t>
            </a:r>
            <a:r>
              <a:rPr lang="ru-RU" dirty="0">
                <a:latin typeface="Times New Roman" panose="02020603050405020304" pitchFamily="18" charset="0"/>
                <a:cs typeface="Times New Roman" panose="02020603050405020304" pitchFamily="18" charset="0"/>
              </a:rPr>
              <a:t>: </a:t>
            </a:r>
          </a:p>
          <a:p>
            <a:pPr marL="0" indent="0">
              <a:buNone/>
            </a:pPr>
            <a:r>
              <a:rPr lang="ru-RU" dirty="0">
                <a:latin typeface="Times New Roman" panose="02020603050405020304" pitchFamily="18" charset="0"/>
                <a:cs typeface="Times New Roman" panose="02020603050405020304" pitchFamily="18" charset="0"/>
              </a:rPr>
              <a:t>		- лабораторные</a:t>
            </a:r>
          </a:p>
          <a:p>
            <a:pPr marL="0" indent="0">
              <a:buNone/>
            </a:pPr>
            <a:r>
              <a:rPr lang="ru-RU" dirty="0">
                <a:latin typeface="Times New Roman" panose="02020603050405020304" pitchFamily="18" charset="0"/>
                <a:cs typeface="Times New Roman" panose="02020603050405020304" pitchFamily="18" charset="0"/>
              </a:rPr>
              <a:t>		- демонстрационные</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2. </a:t>
            </a:r>
            <a:r>
              <a:rPr lang="ru-RU" b="1" dirty="0">
                <a:latin typeface="Times New Roman" panose="02020603050405020304" pitchFamily="18" charset="0"/>
                <a:cs typeface="Times New Roman" panose="02020603050405020304" pitchFamily="18" charset="0"/>
              </a:rPr>
              <a:t>По характеру познавательной деятельности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 иллюстративный</a:t>
            </a:r>
          </a:p>
          <a:p>
            <a:pPr marL="0" indent="0">
              <a:buNone/>
            </a:pPr>
            <a:r>
              <a:rPr lang="ru-RU" dirty="0">
                <a:latin typeface="Times New Roman" panose="02020603050405020304" pitchFamily="18" charset="0"/>
                <a:cs typeface="Times New Roman" panose="02020603050405020304" pitchFamily="18" charset="0"/>
              </a:rPr>
              <a:t>		- проблемно-иллюстративный</a:t>
            </a:r>
          </a:p>
          <a:p>
            <a:pPr marL="0" indent="0">
              <a:buNone/>
            </a:pPr>
            <a:r>
              <a:rPr lang="ru-RU" dirty="0">
                <a:latin typeface="Times New Roman" panose="02020603050405020304" pitchFamily="18" charset="0"/>
                <a:cs typeface="Times New Roman" panose="02020603050405020304" pitchFamily="18" charset="0"/>
              </a:rPr>
              <a:t>		- исследовательский</a:t>
            </a:r>
          </a:p>
          <a:p>
            <a:pPr marL="0" indent="0">
              <a:buNone/>
            </a:pPr>
            <a:r>
              <a:rPr lang="ru-RU" dirty="0">
                <a:latin typeface="Times New Roman" panose="02020603050405020304" pitchFamily="18" charset="0"/>
                <a:cs typeface="Times New Roman" panose="02020603050405020304" pitchFamily="18" charset="0"/>
              </a:rPr>
              <a:t>		- репродуктивный</a:t>
            </a:r>
          </a:p>
          <a:p>
            <a:pPr marL="0" indent="0">
              <a:buNone/>
            </a:pPr>
            <a:r>
              <a:rPr lang="ru-RU" dirty="0">
                <a:latin typeface="Times New Roman" panose="02020603050405020304" pitchFamily="18" charset="0"/>
                <a:cs typeface="Times New Roman" panose="02020603050405020304" pitchFamily="18" charset="0"/>
              </a:rPr>
              <a:t>		- частично-поисковый</a:t>
            </a:r>
          </a:p>
        </p:txBody>
      </p:sp>
    </p:spTree>
    <p:extLst>
      <p:ext uri="{BB962C8B-B14F-4D97-AF65-F5344CB8AC3E}">
        <p14:creationId xmlns:p14="http://schemas.microsoft.com/office/powerpoint/2010/main" val="327095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B698F9-C74E-414E-ADF2-74FAEA211FB1}"/>
              </a:ext>
            </a:extLst>
          </p:cNvPr>
          <p:cNvSpPr>
            <a:spLocks noGrp="1"/>
          </p:cNvSpPr>
          <p:nvPr>
            <p:ph type="title"/>
          </p:nvPr>
        </p:nvSpPr>
        <p:spPr/>
        <p:txBody>
          <a:bodyPr/>
          <a:lstStyle/>
          <a:p>
            <a:pPr algn="ctr"/>
            <a:r>
              <a:rPr kumimoji="0" lang="ru-RU" sz="4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Классификация опытов</a:t>
            </a:r>
            <a:endParaRPr lang="ru-RU" dirty="0"/>
          </a:p>
        </p:txBody>
      </p:sp>
      <p:sp>
        <p:nvSpPr>
          <p:cNvPr id="3" name="Объект 2">
            <a:extLst>
              <a:ext uri="{FF2B5EF4-FFF2-40B4-BE49-F238E27FC236}">
                <a16:creationId xmlns:a16="http://schemas.microsoft.com/office/drawing/2014/main" id="{CA58ADA5-C1FD-4488-96A2-ADB8C0238DBB}"/>
              </a:ext>
            </a:extLst>
          </p:cNvPr>
          <p:cNvSpPr>
            <a:spLocks noGrp="1"/>
          </p:cNvSpPr>
          <p:nvPr>
            <p:ph idx="1"/>
          </p:nvPr>
        </p:nvSpPr>
        <p:spPr>
          <a:xfrm>
            <a:off x="838200" y="1470212"/>
            <a:ext cx="10515600" cy="4706751"/>
          </a:xfrm>
        </p:spPr>
        <p:txBody>
          <a:bodyPr>
            <a:normAutofit fontScale="92500" lnSpcReduction="10000"/>
          </a:bodyPr>
          <a:lstStyle/>
          <a:p>
            <a:pPr marL="0" indent="0">
              <a:buNone/>
            </a:pPr>
            <a:r>
              <a:rPr lang="ru-RU" dirty="0">
                <a:latin typeface="Times New Roman" panose="02020603050405020304" pitchFamily="18" charset="0"/>
                <a:cs typeface="Times New Roman" panose="02020603050405020304" pitchFamily="18" charset="0"/>
              </a:rPr>
              <a:t>3. </a:t>
            </a:r>
            <a:r>
              <a:rPr lang="ru-RU" b="1" dirty="0">
                <a:latin typeface="Times New Roman" panose="02020603050405020304" pitchFamily="18" charset="0"/>
                <a:cs typeface="Times New Roman" panose="02020603050405020304" pitchFamily="18" charset="0"/>
              </a:rPr>
              <a:t>По дидактической цели</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 для изучения нового материала</a:t>
            </a:r>
          </a:p>
          <a:p>
            <a:pPr marL="0" indent="0">
              <a:buNone/>
            </a:pPr>
            <a:r>
              <a:rPr lang="ru-RU" dirty="0">
                <a:latin typeface="Times New Roman" panose="02020603050405020304" pitchFamily="18" charset="0"/>
                <a:cs typeface="Times New Roman" panose="02020603050405020304" pitchFamily="18" charset="0"/>
              </a:rPr>
              <a:t>		- для закрепления и обобщения нового содержания</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4. </a:t>
            </a:r>
            <a:r>
              <a:rPr lang="ru-RU" b="1" dirty="0">
                <a:latin typeface="Times New Roman" panose="02020603050405020304" pitchFamily="18" charset="0"/>
                <a:cs typeface="Times New Roman" panose="02020603050405020304" pitchFamily="18" charset="0"/>
              </a:rPr>
              <a:t>По месту в учебном процессе:</a:t>
            </a:r>
          </a:p>
          <a:p>
            <a:pPr marL="0" indent="0">
              <a:buNone/>
            </a:pPr>
            <a:r>
              <a:rPr lang="ru-RU" dirty="0">
                <a:latin typeface="Times New Roman" panose="02020603050405020304" pitchFamily="18" charset="0"/>
                <a:cs typeface="Times New Roman" panose="02020603050405020304" pitchFamily="18" charset="0"/>
              </a:rPr>
              <a:t>		- урочный</a:t>
            </a:r>
          </a:p>
          <a:p>
            <a:pPr marL="0" indent="0">
              <a:buNone/>
            </a:pPr>
            <a:r>
              <a:rPr lang="ru-RU" dirty="0">
                <a:latin typeface="Times New Roman" panose="02020603050405020304" pitchFamily="18" charset="0"/>
                <a:cs typeface="Times New Roman" panose="02020603050405020304" pitchFamily="18" charset="0"/>
              </a:rPr>
              <a:t>		- внеурочный</a:t>
            </a:r>
          </a:p>
          <a:p>
            <a:pPr marL="0" indent="0">
              <a:buNone/>
            </a:pPr>
            <a:r>
              <a:rPr lang="ru-RU" dirty="0">
                <a:latin typeface="Times New Roman" panose="02020603050405020304" pitchFamily="18" charset="0"/>
                <a:cs typeface="Times New Roman" panose="02020603050405020304" pitchFamily="18" charset="0"/>
              </a:rPr>
              <a:t>5. </a:t>
            </a:r>
            <a:r>
              <a:rPr lang="ru-RU" b="1" dirty="0">
                <a:latin typeface="Times New Roman" panose="02020603050405020304" pitchFamily="18" charset="0"/>
                <a:cs typeface="Times New Roman" panose="02020603050405020304" pitchFamily="18" charset="0"/>
              </a:rPr>
              <a:t>По продолжительности:</a:t>
            </a:r>
          </a:p>
          <a:p>
            <a:pPr marL="0" indent="0">
              <a:buNone/>
            </a:pPr>
            <a:r>
              <a:rPr lang="ru-RU" dirty="0">
                <a:latin typeface="Times New Roman" panose="02020603050405020304" pitchFamily="18" charset="0"/>
                <a:cs typeface="Times New Roman" panose="02020603050405020304" pitchFamily="18" charset="0"/>
              </a:rPr>
              <a:t>		- кратковременный</a:t>
            </a:r>
          </a:p>
          <a:p>
            <a:pPr marL="0" indent="0">
              <a:buNone/>
            </a:pPr>
            <a:r>
              <a:rPr lang="ru-RU" dirty="0">
                <a:latin typeface="Times New Roman" panose="02020603050405020304" pitchFamily="18" charset="0"/>
                <a:cs typeface="Times New Roman" panose="02020603050405020304" pitchFamily="18" charset="0"/>
              </a:rPr>
              <a:t>		-долгосрочный</a:t>
            </a:r>
          </a:p>
        </p:txBody>
      </p:sp>
    </p:spTree>
    <p:extLst>
      <p:ext uri="{BB962C8B-B14F-4D97-AF65-F5344CB8AC3E}">
        <p14:creationId xmlns:p14="http://schemas.microsoft.com/office/powerpoint/2010/main" val="143604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AF38304-A91D-40F6-8430-4013D18A0BC5}"/>
              </a:ext>
            </a:extLst>
          </p:cNvPr>
          <p:cNvSpPr>
            <a:spLocks noGrp="1"/>
          </p:cNvSpPr>
          <p:nvPr>
            <p:ph idx="1"/>
          </p:nvPr>
        </p:nvSpPr>
        <p:spPr>
          <a:xfrm>
            <a:off x="838200" y="923365"/>
            <a:ext cx="10515600" cy="5253598"/>
          </a:xfrm>
        </p:spPr>
        <p:txBody>
          <a:bodyPr>
            <a:normAutofit fontScale="92500"/>
          </a:bodyPr>
          <a:lstStyle/>
          <a:p>
            <a:pPr marL="0" indent="0" algn="just">
              <a:buNone/>
            </a:pPr>
            <a:r>
              <a:rPr lang="ru-RU" dirty="0"/>
              <a:t>	</a:t>
            </a:r>
            <a:r>
              <a:rPr lang="ru-RU" dirty="0">
                <a:latin typeface="Times New Roman" panose="02020603050405020304" pitchFamily="18" charset="0"/>
                <a:cs typeface="Times New Roman" panose="02020603050405020304" pitchFamily="18" charset="0"/>
              </a:rPr>
              <a:t>Организация деятельности учащихся по проведению опытов начинается в школе, а продолжается за ее стенами, во внеурочное время. Опыт может закладываться заранее с таким расчетом, чтобы его результат совпал с моментом изучения соответствующего материала. Возможности экспериментальной деятельности школьников в целях познания природы достаточно велики, ведь опыты:</a:t>
            </a:r>
          </a:p>
          <a:p>
            <a:pPr marL="0" indent="0" algn="just">
              <a:buNone/>
            </a:pPr>
            <a:r>
              <a:rPr lang="ru-RU" dirty="0">
                <a:latin typeface="Times New Roman" panose="02020603050405020304" pitchFamily="18" charset="0"/>
                <a:cs typeface="Times New Roman" panose="02020603050405020304" pitchFamily="18" charset="0"/>
              </a:rPr>
              <a:t>а) позволяют выделять свойства объекта;</a:t>
            </a:r>
          </a:p>
          <a:p>
            <a:pPr marL="0" indent="0" algn="just">
              <a:buNone/>
            </a:pPr>
            <a:r>
              <a:rPr lang="ru-RU" dirty="0">
                <a:latin typeface="Times New Roman" panose="02020603050405020304" pitchFamily="18" charset="0"/>
                <a:cs typeface="Times New Roman" panose="02020603050405020304" pitchFamily="18" charset="0"/>
              </a:rPr>
              <a:t>б) создают условия для выявления процессов в живой и неживой природе;</a:t>
            </a:r>
          </a:p>
          <a:p>
            <a:pPr marL="0" indent="0" algn="just">
              <a:buNone/>
            </a:pPr>
            <a:r>
              <a:rPr lang="ru-RU" dirty="0">
                <a:latin typeface="Times New Roman" panose="02020603050405020304" pitchFamily="18" charset="0"/>
                <a:cs typeface="Times New Roman" panose="02020603050405020304" pitchFamily="18" charset="0"/>
              </a:rPr>
              <a:t>в) дают возможность обнаруживать влияние различных факторов среды на явления и процессы, протекающие в неживой и живой природе;</a:t>
            </a:r>
          </a:p>
          <a:p>
            <a:pPr marL="0" indent="0" algn="just">
              <a:buNone/>
            </a:pPr>
            <a:r>
              <a:rPr lang="ru-RU" dirty="0">
                <a:latin typeface="Times New Roman" panose="02020603050405020304" pitchFamily="18" charset="0"/>
                <a:cs typeface="Times New Roman" panose="02020603050405020304" pitchFamily="18" charset="0"/>
              </a:rPr>
              <a:t>г) выявляют результаты воздействия жизнедеятельности человека на окружающую среду.</a:t>
            </a:r>
          </a:p>
        </p:txBody>
      </p:sp>
    </p:spTree>
    <p:extLst>
      <p:ext uri="{BB962C8B-B14F-4D97-AF65-F5344CB8AC3E}">
        <p14:creationId xmlns:p14="http://schemas.microsoft.com/office/powerpoint/2010/main" val="18531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FAD695-26FC-4461-8D4F-D9A326807E92}"/>
              </a:ext>
            </a:extLst>
          </p:cNvPr>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Экспериментальная работа младших школьников</a:t>
            </a:r>
          </a:p>
        </p:txBody>
      </p:sp>
      <p:sp>
        <p:nvSpPr>
          <p:cNvPr id="3" name="Объект 2">
            <a:extLst>
              <a:ext uri="{FF2B5EF4-FFF2-40B4-BE49-F238E27FC236}">
                <a16:creationId xmlns:a16="http://schemas.microsoft.com/office/drawing/2014/main" id="{D45D7B96-414F-4781-B8AF-4FF733192B9F}"/>
              </a:ext>
            </a:extLst>
          </p:cNvPr>
          <p:cNvSpPr>
            <a:spLocks noGrp="1"/>
          </p:cNvSpPr>
          <p:nvPr>
            <p:ph idx="1"/>
          </p:nvPr>
        </p:nvSpPr>
        <p:spPr/>
        <p:txBody>
          <a:bodyPr/>
          <a:lstStyle/>
          <a:p>
            <a:pPr marL="0" indent="0">
              <a:buNone/>
            </a:pPr>
            <a:r>
              <a:rPr lang="ru-RU" dirty="0">
                <a:latin typeface="Times New Roman" panose="02020603050405020304" pitchFamily="18" charset="0"/>
                <a:cs typeface="Times New Roman" panose="02020603050405020304" pitchFamily="18" charset="0"/>
              </a:rPr>
              <a:t>Особенности эксперимента:</a:t>
            </a:r>
          </a:p>
          <a:p>
            <a:pPr>
              <a:buFont typeface="Wingdings" panose="05000000000000000000" pitchFamily="2" charset="2"/>
              <a:buChar char="q"/>
            </a:pPr>
            <a:r>
              <a:rPr lang="ru-RU" dirty="0">
                <a:latin typeface="Times New Roman" panose="02020603050405020304" pitchFamily="18" charset="0"/>
                <a:cs typeface="Times New Roman" panose="02020603050405020304" pitchFamily="18" charset="0"/>
              </a:rPr>
              <a:t>Эксперимент – универсальный метод познания мира</a:t>
            </a:r>
          </a:p>
          <a:p>
            <a:pPr>
              <a:buFont typeface="Wingdings" panose="05000000000000000000" pitchFamily="2" charset="2"/>
              <a:buChar char="q"/>
            </a:pPr>
            <a:r>
              <a:rPr lang="ru-RU" dirty="0">
                <a:latin typeface="Times New Roman" panose="02020603050405020304" pitchFamily="18" charset="0"/>
                <a:cs typeface="Times New Roman" panose="02020603050405020304" pitchFamily="18" charset="0"/>
              </a:rPr>
              <a:t>Эксперимент предполагает исследовательскую деятельность, методика которой близка научно-исследовательской работе.</a:t>
            </a:r>
          </a:p>
          <a:p>
            <a:pPr>
              <a:buFont typeface="Wingdings" panose="05000000000000000000" pitchFamily="2" charset="2"/>
              <a:buChar char="q"/>
            </a:pPr>
            <a:r>
              <a:rPr lang="ru-RU" dirty="0">
                <a:latin typeface="Times New Roman" panose="02020603050405020304" pitchFamily="18" charset="0"/>
                <a:cs typeface="Times New Roman" panose="02020603050405020304" pitchFamily="18" charset="0"/>
              </a:rPr>
              <a:t>Эксперимент имеет место там, где в естественный процесс привносится искусственный элемент.</a:t>
            </a:r>
          </a:p>
        </p:txBody>
      </p:sp>
    </p:spTree>
    <p:extLst>
      <p:ext uri="{BB962C8B-B14F-4D97-AF65-F5344CB8AC3E}">
        <p14:creationId xmlns:p14="http://schemas.microsoft.com/office/powerpoint/2010/main" val="218921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79832F-33AC-41B2-A7A4-7E92DD91F64F}"/>
              </a:ext>
            </a:extLst>
          </p:cNvPr>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Примеры экспериментальной деятельности</a:t>
            </a:r>
          </a:p>
        </p:txBody>
      </p:sp>
      <p:sp>
        <p:nvSpPr>
          <p:cNvPr id="3" name="Объект 2">
            <a:extLst>
              <a:ext uri="{FF2B5EF4-FFF2-40B4-BE49-F238E27FC236}">
                <a16:creationId xmlns:a16="http://schemas.microsoft.com/office/drawing/2014/main" id="{53728094-92C4-43F2-BF78-01D64AAEA3B0}"/>
              </a:ext>
            </a:extLst>
          </p:cNvPr>
          <p:cNvSpPr>
            <a:spLocks noGrp="1"/>
          </p:cNvSpPr>
          <p:nvPr>
            <p:ph idx="1"/>
          </p:nvPr>
        </p:nvSpPr>
        <p:spPr>
          <a:xfrm>
            <a:off x="838200" y="1611403"/>
            <a:ext cx="10515600" cy="4790328"/>
          </a:xfrm>
        </p:spPr>
        <p:txBody>
          <a:bodyPr>
            <a:normAutofit/>
          </a:bodyPr>
          <a:lstStyle/>
          <a:p>
            <a:pPr marL="0" indent="0">
              <a:buNone/>
            </a:pPr>
            <a:r>
              <a:rPr lang="ru-RU" b="1" i="1" dirty="0">
                <a:latin typeface="Times New Roman" panose="02020603050405020304" pitchFamily="18" charset="0"/>
                <a:cs typeface="Times New Roman" panose="02020603050405020304" pitchFamily="18" charset="0"/>
              </a:rPr>
              <a:t>Наблюдения за птицами                          Выращивание растений  </a:t>
            </a:r>
          </a:p>
          <a:p>
            <a:pPr marL="0" indent="0" algn="just">
              <a:buNone/>
            </a:pPr>
            <a:r>
              <a:rPr lang="ru-RU" dirty="0">
                <a:latin typeface="Times New Roman" panose="02020603050405020304" pitchFamily="18" charset="0"/>
                <a:cs typeface="Times New Roman" panose="02020603050405020304" pitchFamily="18" charset="0"/>
              </a:rPr>
              <a:t>	 </a:t>
            </a:r>
          </a:p>
        </p:txBody>
      </p:sp>
      <p:pic>
        <p:nvPicPr>
          <p:cNvPr id="4" name="Рисунок 3">
            <a:extLst>
              <a:ext uri="{FF2B5EF4-FFF2-40B4-BE49-F238E27FC236}">
                <a16:creationId xmlns:a16="http://schemas.microsoft.com/office/drawing/2014/main" id="{FAA4C82F-7F54-4B17-94E3-9C535E9C2E5F}"/>
              </a:ext>
            </a:extLst>
          </p:cNvPr>
          <p:cNvPicPr>
            <a:picLocks noChangeAspect="1"/>
          </p:cNvPicPr>
          <p:nvPr/>
        </p:nvPicPr>
        <p:blipFill>
          <a:blip r:embed="rId2"/>
          <a:stretch>
            <a:fillRect/>
          </a:stretch>
        </p:blipFill>
        <p:spPr>
          <a:xfrm>
            <a:off x="1202112" y="2163713"/>
            <a:ext cx="3342995" cy="2246686"/>
          </a:xfrm>
          <a:prstGeom prst="rect">
            <a:avLst/>
          </a:prstGeom>
        </p:spPr>
      </p:pic>
      <p:pic>
        <p:nvPicPr>
          <p:cNvPr id="5" name="Рисунок 4">
            <a:extLst>
              <a:ext uri="{FF2B5EF4-FFF2-40B4-BE49-F238E27FC236}">
                <a16:creationId xmlns:a16="http://schemas.microsoft.com/office/drawing/2014/main" id="{C7A40935-F267-4FB5-9024-AF432D8647EE}"/>
              </a:ext>
            </a:extLst>
          </p:cNvPr>
          <p:cNvPicPr>
            <a:picLocks noChangeAspect="1"/>
          </p:cNvPicPr>
          <p:nvPr/>
        </p:nvPicPr>
        <p:blipFill>
          <a:blip r:embed="rId3"/>
          <a:stretch>
            <a:fillRect/>
          </a:stretch>
        </p:blipFill>
        <p:spPr>
          <a:xfrm>
            <a:off x="7510742" y="2157554"/>
            <a:ext cx="3105150" cy="2163295"/>
          </a:xfrm>
          <a:prstGeom prst="rect">
            <a:avLst/>
          </a:prstGeom>
        </p:spPr>
      </p:pic>
      <p:sp>
        <p:nvSpPr>
          <p:cNvPr id="7" name="TextBox 6">
            <a:extLst>
              <a:ext uri="{FF2B5EF4-FFF2-40B4-BE49-F238E27FC236}">
                <a16:creationId xmlns:a16="http://schemas.microsoft.com/office/drawing/2014/main" id="{1B6BA098-2D53-436D-928C-2B8AEDC8A1FD}"/>
              </a:ext>
            </a:extLst>
          </p:cNvPr>
          <p:cNvSpPr txBox="1"/>
          <p:nvPr/>
        </p:nvSpPr>
        <p:spPr>
          <a:xfrm>
            <a:off x="3293688" y="4410399"/>
            <a:ext cx="6096000" cy="461665"/>
          </a:xfrm>
          <a:prstGeom prst="rect">
            <a:avLst/>
          </a:prstGeom>
          <a:noFill/>
        </p:spPr>
        <p:txBody>
          <a:bodyPr wrap="square">
            <a:spAutoFit/>
          </a:bodyPr>
          <a:lstStyle/>
          <a:p>
            <a:r>
              <a:rPr lang="ru-RU" sz="2400" b="1" i="1" dirty="0">
                <a:latin typeface="Times New Roman" panose="02020603050405020304" pitchFamily="18" charset="0"/>
                <a:cs typeface="Times New Roman" panose="02020603050405020304" pitchFamily="18" charset="0"/>
              </a:rPr>
              <a:t>Изучение развития растения из семени</a:t>
            </a:r>
          </a:p>
        </p:txBody>
      </p:sp>
      <p:pic>
        <p:nvPicPr>
          <p:cNvPr id="8" name="Рисунок 7">
            <a:extLst>
              <a:ext uri="{FF2B5EF4-FFF2-40B4-BE49-F238E27FC236}">
                <a16:creationId xmlns:a16="http://schemas.microsoft.com/office/drawing/2014/main" id="{6C05B655-AD01-4A07-9194-9610510BC15F}"/>
              </a:ext>
            </a:extLst>
          </p:cNvPr>
          <p:cNvPicPr>
            <a:picLocks noChangeAspect="1"/>
          </p:cNvPicPr>
          <p:nvPr/>
        </p:nvPicPr>
        <p:blipFill>
          <a:blip r:embed="rId4"/>
          <a:stretch>
            <a:fillRect/>
          </a:stretch>
        </p:blipFill>
        <p:spPr>
          <a:xfrm>
            <a:off x="4034118" y="4961614"/>
            <a:ext cx="4069976" cy="1829991"/>
          </a:xfrm>
          <a:prstGeom prst="rect">
            <a:avLst/>
          </a:prstGeom>
        </p:spPr>
      </p:pic>
    </p:spTree>
    <p:extLst>
      <p:ext uri="{BB962C8B-B14F-4D97-AF65-F5344CB8AC3E}">
        <p14:creationId xmlns:p14="http://schemas.microsoft.com/office/powerpoint/2010/main" val="375684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53ADAA-276C-4B9E-B29E-85DB268C37C7}"/>
              </a:ext>
            </a:extLst>
          </p:cNvPr>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Технология проведения опыта и эксперимента</a:t>
            </a:r>
          </a:p>
        </p:txBody>
      </p:sp>
      <p:sp>
        <p:nvSpPr>
          <p:cNvPr id="3" name="Объект 2">
            <a:extLst>
              <a:ext uri="{FF2B5EF4-FFF2-40B4-BE49-F238E27FC236}">
                <a16:creationId xmlns:a16="http://schemas.microsoft.com/office/drawing/2014/main" id="{2012F0E5-68C9-4232-AAF0-5EDA27DA69AE}"/>
              </a:ext>
            </a:extLst>
          </p:cNvPr>
          <p:cNvSpPr>
            <a:spLocks noGrp="1"/>
          </p:cNvSpPr>
          <p:nvPr>
            <p:ph idx="1"/>
          </p:nvPr>
        </p:nvSpPr>
        <p:spPr/>
        <p:txBody>
          <a:bodyPr>
            <a:normAutofit fontScale="85000" lnSpcReduction="10000"/>
          </a:bodyPr>
          <a:lstStyle/>
          <a:p>
            <a:pPr marL="0" indent="0" algn="just">
              <a:buNone/>
            </a:pPr>
            <a:r>
              <a:rPr lang="ru-RU" dirty="0">
                <a:latin typeface="Times New Roman" panose="02020603050405020304" pitchFamily="18" charset="0"/>
                <a:cs typeface="Times New Roman" panose="02020603050405020304" pitchFamily="18" charset="0"/>
              </a:rPr>
              <a:t>Алгоритм осуществления различных опытов и экспериментов предусматривает три последовательных этапа.</a:t>
            </a:r>
          </a:p>
          <a:p>
            <a:pPr marL="0" indent="0" algn="just">
              <a:buNone/>
            </a:pPr>
            <a:r>
              <a:rPr lang="ru-RU" dirty="0">
                <a:latin typeface="Times New Roman" panose="02020603050405020304" pitchFamily="18" charset="0"/>
                <a:cs typeface="Times New Roman" panose="02020603050405020304" pitchFamily="18" charset="0"/>
              </a:rPr>
              <a:t>1. Подготовительный этап: учитель заранее готовит оборудование, вещества или объекты для изучения по числу учащихся или групп учащихся, разрабатывает инструктаж, выбирает форму его предъявления (запись на доске, на карточках, на экране, инструкция из учебника).</a:t>
            </a:r>
          </a:p>
          <a:p>
            <a:pPr marL="0" indent="0" algn="just">
              <a:buNone/>
            </a:pPr>
            <a:r>
              <a:rPr lang="ru-RU" dirty="0">
                <a:latin typeface="Times New Roman" panose="02020603050405020304" pitchFamily="18" charset="0"/>
                <a:cs typeface="Times New Roman" panose="02020603050405020304" pitchFamily="18" charset="0"/>
              </a:rPr>
              <a:t>2. Проведение опыта: учитель сообщает детям цель опыта, организует работу с оборудованием, знакомит с инструкцией по проведению опыта и предъявлению его результатов; учащиеся самостоятельно выполняют опыт, получают и фиксируют предварительные результаты. </a:t>
            </a:r>
          </a:p>
          <a:p>
            <a:pPr marL="0" indent="0" algn="just">
              <a:buNone/>
            </a:pPr>
            <a:r>
              <a:rPr lang="ru-RU" dirty="0">
                <a:latin typeface="Times New Roman" panose="02020603050405020304" pitchFamily="18" charset="0"/>
                <a:cs typeface="Times New Roman" panose="02020603050405020304" pitchFamily="18" charset="0"/>
              </a:rPr>
              <a:t>3. Подведение итогов: презентация, обсуждение результатов, полученных детьми; формулировка общего вывода, фиксация хода и результатов опыта в рабочей тетради; уборка оборудования (возможно после урока).</a:t>
            </a:r>
          </a:p>
        </p:txBody>
      </p:sp>
    </p:spTree>
    <p:extLst>
      <p:ext uri="{BB962C8B-B14F-4D97-AF65-F5344CB8AC3E}">
        <p14:creationId xmlns:p14="http://schemas.microsoft.com/office/powerpoint/2010/main" val="3736543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D2CF076-CBED-438E-B904-25A41235F2D9}"/>
              </a:ext>
            </a:extLst>
          </p:cNvPr>
          <p:cNvSpPr>
            <a:spLocks noGrp="1"/>
          </p:cNvSpPr>
          <p:nvPr>
            <p:ph idx="1"/>
          </p:nvPr>
        </p:nvSpPr>
        <p:spPr/>
        <p:txBody>
          <a:bodyPr>
            <a:normAutofit/>
          </a:bodyPr>
          <a:lstStyle/>
          <a:p>
            <a:pPr marL="0" indent="0" algn="just">
              <a:buNone/>
            </a:pPr>
            <a:r>
              <a:rPr lang="ru-RU" sz="3600" dirty="0">
                <a:latin typeface="Times New Roman" panose="02020603050405020304" pitchFamily="18" charset="0"/>
                <a:cs typeface="Times New Roman" panose="02020603050405020304" pitchFamily="18" charset="0"/>
              </a:rPr>
              <a:t>	При организации опытно-экспериментальной деятельности следует помнить, что опыт должен быть наглядным, простым по реализации, должен легко усваиваться школьниками и, безусловно, быть безопасным.</a:t>
            </a:r>
          </a:p>
        </p:txBody>
      </p:sp>
    </p:spTree>
    <p:extLst>
      <p:ext uri="{BB962C8B-B14F-4D97-AF65-F5344CB8AC3E}">
        <p14:creationId xmlns:p14="http://schemas.microsoft.com/office/powerpoint/2010/main" val="3740740635"/>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537</Words>
  <Application>Microsoft Office PowerPoint</Application>
  <PresentationFormat>Широкоэкранный</PresentationFormat>
  <Paragraphs>52</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Times New Roman</vt:lpstr>
      <vt:lpstr>Wingdings</vt:lpstr>
      <vt:lpstr>1_Тема Office</vt:lpstr>
      <vt:lpstr>Курс: «Методика преподавания обновленного содержания дисциплины Естествознание »  Лекция 9.  Опытно-экспериментальная деятельность младших школьников</vt:lpstr>
      <vt:lpstr>Сущность и значение опыта</vt:lpstr>
      <vt:lpstr>Классификация опытов</vt:lpstr>
      <vt:lpstr>Классификация опытов</vt:lpstr>
      <vt:lpstr>Презентация PowerPoint</vt:lpstr>
      <vt:lpstr>Экспериментальная работа младших школьников</vt:lpstr>
      <vt:lpstr>Примеры экспериментальной деятельности</vt:lpstr>
      <vt:lpstr>Технология проведения опыта и эксперимента</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Курс: «Методика преподавания обновленного содержания дисциплины Естествознание »  Лекция 9.  Опытно-экспериментальная деятельность младших школьников</dc:title>
  <dc:creator>Екатерина Рябова</dc:creator>
  <cp:lastModifiedBy>Екатерина Рябова</cp:lastModifiedBy>
  <cp:revision>8</cp:revision>
  <dcterms:created xsi:type="dcterms:W3CDTF">2024-06-11T14:41:26Z</dcterms:created>
  <dcterms:modified xsi:type="dcterms:W3CDTF">2024-06-12T16:41:05Z</dcterms:modified>
</cp:coreProperties>
</file>