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64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1647586"/>
            <a:ext cx="7779173" cy="3832860"/>
          </a:xfrm>
          <a:prstGeom prst="rect">
            <a:avLst/>
          </a:prstGeom>
          <a:noFill/>
          <a:ln/>
        </p:spPr>
        <p:txBody>
          <a:bodyPr wrap="square" rtlCol="0" anchor="t"/>
          <a:lstStyle/>
          <a:p>
            <a:pPr marL="0" indent="0">
              <a:lnSpc>
                <a:spcPts val="7545"/>
              </a:lnSpc>
              <a:buNone/>
            </a:pPr>
            <a:r>
              <a:rPr lang="en-US" sz="4800" dirty="0">
                <a:solidFill>
                  <a:srgbClr val="5955EB"/>
                </a:solidFill>
                <a:latin typeface="Libre Baskerville" pitchFamily="34" charset="0"/>
                <a:ea typeface="Libre Baskerville" pitchFamily="34" charset="-122"/>
                <a:cs typeface="Libre Baskerville" pitchFamily="34" charset="-120"/>
              </a:rPr>
              <a:t>Engaging in Group Discussions: Preparing for a Debate</a:t>
            </a:r>
            <a:endParaRPr lang="en-US" sz="4800" dirty="0"/>
          </a:p>
        </p:txBody>
      </p:sp>
      <p:sp>
        <p:nvSpPr>
          <p:cNvPr id="6" name="Text 3"/>
          <p:cNvSpPr/>
          <p:nvPr/>
        </p:nvSpPr>
        <p:spPr>
          <a:xfrm>
            <a:off x="6315789" y="4591942"/>
            <a:ext cx="7477601"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Effective group discussions and debates require strong communication skills, active listening, and the ability to handle disagreements constructively. This workshop will equip you with the tools and techniques to become an engaged and influential participant in any group setting.</a:t>
            </a:r>
            <a:endParaRPr lang="en-US" sz="1750" dirty="0"/>
          </a:p>
        </p:txBody>
      </p:sp>
      <p:sp>
        <p:nvSpPr>
          <p:cNvPr id="7" name="Shape 4"/>
          <p:cNvSpPr/>
          <p:nvPr/>
        </p:nvSpPr>
        <p:spPr>
          <a:xfrm>
            <a:off x="6319599" y="7033498"/>
            <a:ext cx="355402" cy="355402"/>
          </a:xfrm>
          <a:prstGeom prst="roundRect">
            <a:avLst>
              <a:gd name="adj" fmla="val 25726039"/>
            </a:avLst>
          </a:prstGeom>
          <a:noFill/>
          <a:ln w="7620">
            <a:solidFill>
              <a:srgbClr val="FFFFFF"/>
            </a:solidFill>
            <a:prstDash val="solid"/>
          </a:ln>
        </p:spPr>
      </p:sp>
      <p:sp>
        <p:nvSpPr>
          <p:cNvPr id="9" name="Text 5"/>
          <p:cNvSpPr/>
          <p:nvPr/>
        </p:nvSpPr>
        <p:spPr>
          <a:xfrm>
            <a:off x="6315789" y="6400442"/>
            <a:ext cx="3407093" cy="388858"/>
          </a:xfrm>
          <a:prstGeom prst="rect">
            <a:avLst/>
          </a:prstGeom>
          <a:noFill/>
          <a:ln/>
        </p:spPr>
        <p:txBody>
          <a:bodyPr wrap="none" rtlCol="0" anchor="t"/>
          <a:lstStyle/>
          <a:p>
            <a:pPr marL="0" marR="0" lvl="0" indent="0" algn="l" defTabSz="914400" rtl="0" eaLnBrk="1" fontAlgn="auto" latinLnBrk="0" hangingPunct="1">
              <a:lnSpc>
                <a:spcPts val="3062"/>
              </a:lnSpc>
              <a:spcBef>
                <a:spcPts val="0"/>
              </a:spcBef>
              <a:spcAft>
                <a:spcPts val="0"/>
              </a:spcAft>
              <a:buClrTx/>
              <a:buSzTx/>
              <a:buFontTx/>
              <a:buNone/>
              <a:tabLst/>
              <a:defRPr/>
            </a:pP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by  </a:t>
            </a:r>
            <a:r>
              <a:rPr kumimoji="0" lang="en-US" sz="2187"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Dinara</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a:t>
            </a:r>
            <a:r>
              <a:rPr kumimoji="0" lang="en-US" sz="2187"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Naimanova</a:t>
            </a:r>
            <a:r>
              <a:rPr kumimoji="0" lang="en-US" sz="2187"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M.Ed., senior lecturer of the Primary Education Department,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Faculty of Pedagogy and Psychology, </a:t>
            </a:r>
            <a:r>
              <a:rPr kumimoji="0" lang="en-US" sz="1200" b="1" i="0" u="none" strike="noStrike" kern="1200" cap="none" spc="0" normalizeH="0" baseline="0" noProof="0" dirty="0" err="1">
                <a:ln>
                  <a:noFill/>
                </a:ln>
                <a:solidFill>
                  <a:srgbClr val="49495A"/>
                </a:solidFill>
                <a:effectLst/>
                <a:uLnTx/>
                <a:uFillTx/>
                <a:latin typeface="Open Sans" pitchFamily="34" charset="0"/>
                <a:ea typeface="Open Sans" pitchFamily="34" charset="-122"/>
                <a:cs typeface="Open Sans" pitchFamily="34" charset="-120"/>
              </a:rPr>
              <a:t>Abai</a:t>
            </a: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 Kazakh National Pedagogical University.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5A"/>
                </a:solidFill>
                <a:effectLst/>
                <a:uLnTx/>
                <a:uFillTx/>
                <a:latin typeface="Open Sans" pitchFamily="34" charset="0"/>
                <a:ea typeface="Open Sans" pitchFamily="34" charset="-122"/>
                <a:cs typeface="Open Sans" pitchFamily="34" charset="-120"/>
              </a:rPr>
              <a:t>Kazakhstan</a:t>
            </a:r>
          </a:p>
        </p:txBody>
      </p:sp>
      <p:pic>
        <p:nvPicPr>
          <p:cNvPr id="10" name="Рисунок 9">
            <a:extLst>
              <a:ext uri="{FF2B5EF4-FFF2-40B4-BE49-F238E27FC236}">
                <a16:creationId xmlns:a16="http://schemas.microsoft.com/office/drawing/2014/main" id="{61F07EAA-BCC0-9B1D-BB22-63B7D2654453}"/>
              </a:ext>
            </a:extLst>
          </p:cNvPr>
          <p:cNvPicPr>
            <a:picLocks noChangeAspect="1"/>
          </p:cNvPicPr>
          <p:nvPr/>
        </p:nvPicPr>
        <p:blipFill>
          <a:blip r:embed="rId4"/>
          <a:stretch>
            <a:fillRect/>
          </a:stretch>
        </p:blipFill>
        <p:spPr>
          <a:xfrm>
            <a:off x="5494571" y="127543"/>
            <a:ext cx="2524764" cy="17331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2043113"/>
            <a:ext cx="8816340"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Importance of Active Listening</a:t>
            </a:r>
            <a:endParaRPr lang="en-US" sz="4374" dirty="0"/>
          </a:p>
        </p:txBody>
      </p:sp>
      <p:sp>
        <p:nvSpPr>
          <p:cNvPr id="5" name="Text 3"/>
          <p:cNvSpPr/>
          <p:nvPr/>
        </p:nvSpPr>
        <p:spPr>
          <a:xfrm>
            <a:off x="2037993" y="3292912"/>
            <a:ext cx="3156347" cy="694373"/>
          </a:xfrm>
          <a:prstGeom prst="rect">
            <a:avLst/>
          </a:prstGeom>
          <a:noFill/>
          <a:ln/>
        </p:spPr>
        <p:txBody>
          <a:bodyPr wrap="squar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Understand Perspectives</a:t>
            </a:r>
            <a:endParaRPr lang="en-US" sz="2187" dirty="0"/>
          </a:p>
        </p:txBody>
      </p:sp>
      <p:sp>
        <p:nvSpPr>
          <p:cNvPr id="6" name="Text 4"/>
          <p:cNvSpPr/>
          <p:nvPr/>
        </p:nvSpPr>
        <p:spPr>
          <a:xfrm>
            <a:off x="2037993" y="4209455"/>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Active listening allows you to fully comprehend others' viewpoints, which is crucial for meaningful discussions and debates.</a:t>
            </a:r>
            <a:endParaRPr lang="en-US" sz="1750" dirty="0"/>
          </a:p>
        </p:txBody>
      </p:sp>
      <p:sp>
        <p:nvSpPr>
          <p:cNvPr id="7" name="Text 5"/>
          <p:cNvSpPr/>
          <p:nvPr/>
        </p:nvSpPr>
        <p:spPr>
          <a:xfrm>
            <a:off x="5743932" y="3292912"/>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Build Rapport</a:t>
            </a:r>
            <a:endParaRPr lang="en-US" sz="2187" dirty="0"/>
          </a:p>
        </p:txBody>
      </p:sp>
      <p:sp>
        <p:nvSpPr>
          <p:cNvPr id="8" name="Text 6"/>
          <p:cNvSpPr/>
          <p:nvPr/>
        </p:nvSpPr>
        <p:spPr>
          <a:xfrm>
            <a:off x="5743932" y="3862268"/>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When you actively listen, you demonstrate respect and interest, fostering stronger connections with group members.</a:t>
            </a:r>
            <a:endParaRPr lang="en-US" sz="1750" dirty="0"/>
          </a:p>
        </p:txBody>
      </p:sp>
      <p:sp>
        <p:nvSpPr>
          <p:cNvPr id="9" name="Text 7"/>
          <p:cNvSpPr/>
          <p:nvPr/>
        </p:nvSpPr>
        <p:spPr>
          <a:xfrm>
            <a:off x="9449872" y="3292912"/>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Inform Responses</a:t>
            </a:r>
            <a:endParaRPr lang="en-US" sz="2187" dirty="0"/>
          </a:p>
        </p:txBody>
      </p:sp>
      <p:sp>
        <p:nvSpPr>
          <p:cNvPr id="10" name="Text 8"/>
          <p:cNvSpPr/>
          <p:nvPr/>
        </p:nvSpPr>
        <p:spPr>
          <a:xfrm>
            <a:off x="9449872" y="3862268"/>
            <a:ext cx="3156347" cy="1777008"/>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Active listening provides the necessary context to formulate thoughtful, well-informed, and relevant contributions.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290638"/>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Techniques for Engaging Participation</a:t>
            </a:r>
            <a:endParaRPr lang="en-US" sz="4374" dirty="0"/>
          </a:p>
        </p:txBody>
      </p:sp>
      <p:sp>
        <p:nvSpPr>
          <p:cNvPr id="5" name="Shape 3"/>
          <p:cNvSpPr/>
          <p:nvPr/>
        </p:nvSpPr>
        <p:spPr>
          <a:xfrm>
            <a:off x="2037993" y="3297317"/>
            <a:ext cx="499943" cy="499943"/>
          </a:xfrm>
          <a:prstGeom prst="roundRect">
            <a:avLst>
              <a:gd name="adj" fmla="val 26667"/>
            </a:avLst>
          </a:prstGeom>
          <a:solidFill>
            <a:srgbClr val="DED6FF"/>
          </a:solidFill>
          <a:ln/>
        </p:spPr>
      </p:sp>
      <p:sp>
        <p:nvSpPr>
          <p:cNvPr id="6" name="Text 4"/>
          <p:cNvSpPr/>
          <p:nvPr/>
        </p:nvSpPr>
        <p:spPr>
          <a:xfrm>
            <a:off x="2213610" y="3338989"/>
            <a:ext cx="148709"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1</a:t>
            </a:r>
            <a:endParaRPr lang="en-US" sz="2624" dirty="0"/>
          </a:p>
        </p:txBody>
      </p:sp>
      <p:sp>
        <p:nvSpPr>
          <p:cNvPr id="7" name="Text 5"/>
          <p:cNvSpPr/>
          <p:nvPr/>
        </p:nvSpPr>
        <p:spPr>
          <a:xfrm>
            <a:off x="2760107" y="3373636"/>
            <a:ext cx="3953828"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Ask Open-Ended Questions</a:t>
            </a:r>
            <a:endParaRPr lang="en-US" sz="2187" dirty="0"/>
          </a:p>
        </p:txBody>
      </p:sp>
      <p:sp>
        <p:nvSpPr>
          <p:cNvPr id="8" name="Text 6"/>
          <p:cNvSpPr/>
          <p:nvPr/>
        </p:nvSpPr>
        <p:spPr>
          <a:xfrm>
            <a:off x="2760107" y="3854053"/>
            <a:ext cx="4444008"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Encourage deeper discussion by posing questions that cannot be answered with a simple yes or no.</a:t>
            </a:r>
            <a:endParaRPr lang="en-US" sz="1750" dirty="0"/>
          </a:p>
        </p:txBody>
      </p:sp>
      <p:sp>
        <p:nvSpPr>
          <p:cNvPr id="9" name="Shape 7"/>
          <p:cNvSpPr/>
          <p:nvPr/>
        </p:nvSpPr>
        <p:spPr>
          <a:xfrm>
            <a:off x="7426285" y="3297317"/>
            <a:ext cx="499943" cy="499943"/>
          </a:xfrm>
          <a:prstGeom prst="roundRect">
            <a:avLst>
              <a:gd name="adj" fmla="val 26667"/>
            </a:avLst>
          </a:prstGeom>
          <a:solidFill>
            <a:srgbClr val="DED6FF"/>
          </a:solidFill>
          <a:ln/>
        </p:spPr>
      </p:sp>
      <p:sp>
        <p:nvSpPr>
          <p:cNvPr id="10" name="Text 8"/>
          <p:cNvSpPr/>
          <p:nvPr/>
        </p:nvSpPr>
        <p:spPr>
          <a:xfrm>
            <a:off x="7573566" y="3338989"/>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2</a:t>
            </a:r>
            <a:endParaRPr lang="en-US" sz="2624" dirty="0"/>
          </a:p>
        </p:txBody>
      </p:sp>
      <p:sp>
        <p:nvSpPr>
          <p:cNvPr id="11" name="Text 9"/>
          <p:cNvSpPr/>
          <p:nvPr/>
        </p:nvSpPr>
        <p:spPr>
          <a:xfrm>
            <a:off x="8148399" y="3373636"/>
            <a:ext cx="3926086"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Paraphrase and Summarize</a:t>
            </a:r>
            <a:endParaRPr lang="en-US" sz="2187" dirty="0"/>
          </a:p>
        </p:txBody>
      </p:sp>
      <p:sp>
        <p:nvSpPr>
          <p:cNvPr id="12" name="Text 10"/>
          <p:cNvSpPr/>
          <p:nvPr/>
        </p:nvSpPr>
        <p:spPr>
          <a:xfrm>
            <a:off x="8148399" y="3854053"/>
            <a:ext cx="4444008"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Demonstrate understanding by rephrasing key points and summarizing the main themes of the discussion.</a:t>
            </a:r>
            <a:endParaRPr lang="en-US" sz="1750" dirty="0"/>
          </a:p>
        </p:txBody>
      </p:sp>
      <p:sp>
        <p:nvSpPr>
          <p:cNvPr id="13" name="Shape 11"/>
          <p:cNvSpPr/>
          <p:nvPr/>
        </p:nvSpPr>
        <p:spPr>
          <a:xfrm>
            <a:off x="2037993" y="5316022"/>
            <a:ext cx="499943" cy="499943"/>
          </a:xfrm>
          <a:prstGeom prst="roundRect">
            <a:avLst>
              <a:gd name="adj" fmla="val 26667"/>
            </a:avLst>
          </a:prstGeom>
          <a:solidFill>
            <a:srgbClr val="DED6FF"/>
          </a:solidFill>
          <a:ln/>
        </p:spPr>
      </p:sp>
      <p:sp>
        <p:nvSpPr>
          <p:cNvPr id="14" name="Text 12"/>
          <p:cNvSpPr/>
          <p:nvPr/>
        </p:nvSpPr>
        <p:spPr>
          <a:xfrm>
            <a:off x="2185273" y="5357693"/>
            <a:ext cx="205383"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3</a:t>
            </a:r>
            <a:endParaRPr lang="en-US" sz="2624" dirty="0"/>
          </a:p>
        </p:txBody>
      </p:sp>
      <p:sp>
        <p:nvSpPr>
          <p:cNvPr id="15" name="Text 13"/>
          <p:cNvSpPr/>
          <p:nvPr/>
        </p:nvSpPr>
        <p:spPr>
          <a:xfrm>
            <a:off x="2760107" y="5392341"/>
            <a:ext cx="3810595"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Invite Diverse Perspectives</a:t>
            </a:r>
            <a:endParaRPr lang="en-US" sz="2187" dirty="0"/>
          </a:p>
        </p:txBody>
      </p:sp>
      <p:sp>
        <p:nvSpPr>
          <p:cNvPr id="16" name="Text 14"/>
          <p:cNvSpPr/>
          <p:nvPr/>
        </p:nvSpPr>
        <p:spPr>
          <a:xfrm>
            <a:off x="2760107" y="5872758"/>
            <a:ext cx="4444008"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Actively seek input from all group members to ensure a well-rounded and inclusive dialogue.</a:t>
            </a:r>
            <a:endParaRPr lang="en-US" sz="1750" dirty="0"/>
          </a:p>
        </p:txBody>
      </p:sp>
      <p:sp>
        <p:nvSpPr>
          <p:cNvPr id="17" name="Shape 15"/>
          <p:cNvSpPr/>
          <p:nvPr/>
        </p:nvSpPr>
        <p:spPr>
          <a:xfrm>
            <a:off x="7426285" y="5316022"/>
            <a:ext cx="499943" cy="499943"/>
          </a:xfrm>
          <a:prstGeom prst="roundRect">
            <a:avLst>
              <a:gd name="adj" fmla="val 26667"/>
            </a:avLst>
          </a:prstGeom>
          <a:solidFill>
            <a:srgbClr val="DED6FF"/>
          </a:solidFill>
          <a:ln/>
        </p:spPr>
      </p:sp>
      <p:sp>
        <p:nvSpPr>
          <p:cNvPr id="18" name="Text 16"/>
          <p:cNvSpPr/>
          <p:nvPr/>
        </p:nvSpPr>
        <p:spPr>
          <a:xfrm>
            <a:off x="7578685" y="5357693"/>
            <a:ext cx="195024" cy="416481"/>
          </a:xfrm>
          <a:prstGeom prst="rect">
            <a:avLst/>
          </a:prstGeom>
          <a:noFill/>
          <a:ln/>
        </p:spPr>
        <p:txBody>
          <a:bodyPr wrap="none" rtlCol="0" anchor="t"/>
          <a:lstStyle/>
          <a:p>
            <a:pPr marL="0" indent="0" algn="ctr">
              <a:lnSpc>
                <a:spcPts val="3281"/>
              </a:lnSpc>
              <a:buNone/>
            </a:pPr>
            <a:r>
              <a:rPr lang="en-US" sz="2624" dirty="0">
                <a:solidFill>
                  <a:srgbClr val="5955EB"/>
                </a:solidFill>
                <a:latin typeface="Libre Baskerville" pitchFamily="34" charset="0"/>
                <a:ea typeface="Libre Baskerville" pitchFamily="34" charset="-122"/>
                <a:cs typeface="Libre Baskerville" pitchFamily="34" charset="-120"/>
              </a:rPr>
              <a:t>4</a:t>
            </a:r>
            <a:endParaRPr lang="en-US" sz="2624" dirty="0"/>
          </a:p>
        </p:txBody>
      </p:sp>
      <p:sp>
        <p:nvSpPr>
          <p:cNvPr id="19" name="Text 17"/>
          <p:cNvSpPr/>
          <p:nvPr/>
        </p:nvSpPr>
        <p:spPr>
          <a:xfrm>
            <a:off x="8148399" y="5392341"/>
            <a:ext cx="4416147"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Provide Constructive Feedback</a:t>
            </a:r>
            <a:endParaRPr lang="en-US" sz="2187" dirty="0"/>
          </a:p>
        </p:txBody>
      </p:sp>
      <p:sp>
        <p:nvSpPr>
          <p:cNvPr id="20" name="Text 18"/>
          <p:cNvSpPr/>
          <p:nvPr/>
        </p:nvSpPr>
        <p:spPr>
          <a:xfrm>
            <a:off x="8148399" y="5872758"/>
            <a:ext cx="4444008"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Offer thoughtful feedback that helps group members refine their ideas and communication skills.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30791"/>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30791"/>
          </a:xfrm>
          <a:prstGeom prst="rect">
            <a:avLst/>
          </a:prstGeom>
        </p:spPr>
      </p:pic>
      <p:sp>
        <p:nvSpPr>
          <p:cNvPr id="5" name="Text 2"/>
          <p:cNvSpPr/>
          <p:nvPr/>
        </p:nvSpPr>
        <p:spPr>
          <a:xfrm>
            <a:off x="828556" y="607576"/>
            <a:ext cx="9315688" cy="1381125"/>
          </a:xfrm>
          <a:prstGeom prst="rect">
            <a:avLst/>
          </a:prstGeom>
          <a:noFill/>
          <a:ln/>
        </p:spPr>
        <p:txBody>
          <a:bodyPr wrap="square" rtlCol="0" anchor="t"/>
          <a:lstStyle/>
          <a:p>
            <a:pPr marL="0" indent="0">
              <a:lnSpc>
                <a:spcPts val="5437"/>
              </a:lnSpc>
              <a:buNone/>
            </a:pPr>
            <a:r>
              <a:rPr lang="en-US" sz="4350" dirty="0">
                <a:solidFill>
                  <a:srgbClr val="5955EB"/>
                </a:solidFill>
                <a:latin typeface="Libre Baskerville" pitchFamily="34" charset="0"/>
                <a:ea typeface="Libre Baskerville" pitchFamily="34" charset="-122"/>
                <a:cs typeface="Libre Baskerville" pitchFamily="34" charset="-120"/>
              </a:rPr>
              <a:t>Handling Disagreements and Differing Opinions</a:t>
            </a:r>
            <a:endParaRPr lang="en-US" sz="4350" dirty="0"/>
          </a:p>
        </p:txBody>
      </p:sp>
      <p:pic>
        <p:nvPicPr>
          <p:cNvPr id="6" name="Image 1" descr="preencoded.png"/>
          <p:cNvPicPr>
            <a:picLocks noChangeAspect="1"/>
          </p:cNvPicPr>
          <p:nvPr/>
        </p:nvPicPr>
        <p:blipFill>
          <a:blip r:embed="rId4"/>
          <a:stretch>
            <a:fillRect/>
          </a:stretch>
        </p:blipFill>
        <p:spPr>
          <a:xfrm>
            <a:off x="828556" y="2320052"/>
            <a:ext cx="1104781" cy="1767721"/>
          </a:xfrm>
          <a:prstGeom prst="rect">
            <a:avLst/>
          </a:prstGeom>
        </p:spPr>
      </p:pic>
      <p:sp>
        <p:nvSpPr>
          <p:cNvPr id="7" name="Text 3"/>
          <p:cNvSpPr/>
          <p:nvPr/>
        </p:nvSpPr>
        <p:spPr>
          <a:xfrm>
            <a:off x="2264688" y="2540913"/>
            <a:ext cx="2762131"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Acknowledge</a:t>
            </a:r>
            <a:endParaRPr lang="en-US" sz="2175" dirty="0"/>
          </a:p>
        </p:txBody>
      </p:sp>
      <p:sp>
        <p:nvSpPr>
          <p:cNvPr id="8" name="Text 4"/>
          <p:cNvSpPr/>
          <p:nvPr/>
        </p:nvSpPr>
        <p:spPr>
          <a:xfrm>
            <a:off x="2264688" y="3018711"/>
            <a:ext cx="7879556" cy="706993"/>
          </a:xfrm>
          <a:prstGeom prst="rect">
            <a:avLst/>
          </a:prstGeom>
          <a:noFill/>
          <a:ln/>
        </p:spPr>
        <p:txBody>
          <a:bodyPr wrap="squar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Validate the other person's perspective and show that you have heard and understood their point of view.</a:t>
            </a:r>
            <a:endParaRPr lang="en-US" sz="1740" dirty="0"/>
          </a:p>
        </p:txBody>
      </p:sp>
      <p:pic>
        <p:nvPicPr>
          <p:cNvPr id="9" name="Image 2" descr="preencoded.png"/>
          <p:cNvPicPr>
            <a:picLocks noChangeAspect="1"/>
          </p:cNvPicPr>
          <p:nvPr/>
        </p:nvPicPr>
        <p:blipFill>
          <a:blip r:embed="rId5"/>
          <a:stretch>
            <a:fillRect/>
          </a:stretch>
        </p:blipFill>
        <p:spPr>
          <a:xfrm>
            <a:off x="828556" y="4087773"/>
            <a:ext cx="1104781" cy="1767721"/>
          </a:xfrm>
          <a:prstGeom prst="rect">
            <a:avLst/>
          </a:prstGeom>
        </p:spPr>
      </p:pic>
      <p:sp>
        <p:nvSpPr>
          <p:cNvPr id="10" name="Text 5"/>
          <p:cNvSpPr/>
          <p:nvPr/>
        </p:nvSpPr>
        <p:spPr>
          <a:xfrm>
            <a:off x="2264688" y="4308634"/>
            <a:ext cx="2762131"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Explore</a:t>
            </a:r>
            <a:endParaRPr lang="en-US" sz="2175" dirty="0"/>
          </a:p>
        </p:txBody>
      </p:sp>
      <p:sp>
        <p:nvSpPr>
          <p:cNvPr id="11" name="Text 6"/>
          <p:cNvSpPr/>
          <p:nvPr/>
        </p:nvSpPr>
        <p:spPr>
          <a:xfrm>
            <a:off x="2264688" y="4786432"/>
            <a:ext cx="7879556" cy="706993"/>
          </a:xfrm>
          <a:prstGeom prst="rect">
            <a:avLst/>
          </a:prstGeom>
          <a:noFill/>
          <a:ln/>
        </p:spPr>
        <p:txBody>
          <a:bodyPr wrap="squar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Ask clarifying questions to better understand the reasoning behind the differing opinion.</a:t>
            </a:r>
            <a:endParaRPr lang="en-US" sz="1740" dirty="0"/>
          </a:p>
        </p:txBody>
      </p:sp>
      <p:pic>
        <p:nvPicPr>
          <p:cNvPr id="12" name="Image 3" descr="preencoded.png"/>
          <p:cNvPicPr>
            <a:picLocks noChangeAspect="1"/>
          </p:cNvPicPr>
          <p:nvPr/>
        </p:nvPicPr>
        <p:blipFill>
          <a:blip r:embed="rId6"/>
          <a:stretch>
            <a:fillRect/>
          </a:stretch>
        </p:blipFill>
        <p:spPr>
          <a:xfrm>
            <a:off x="828556" y="5855494"/>
            <a:ext cx="1104781" cy="1767721"/>
          </a:xfrm>
          <a:prstGeom prst="rect">
            <a:avLst/>
          </a:prstGeom>
        </p:spPr>
      </p:pic>
      <p:sp>
        <p:nvSpPr>
          <p:cNvPr id="13" name="Text 7"/>
          <p:cNvSpPr/>
          <p:nvPr/>
        </p:nvSpPr>
        <p:spPr>
          <a:xfrm>
            <a:off x="2264688" y="6076355"/>
            <a:ext cx="2762131" cy="345281"/>
          </a:xfrm>
          <a:prstGeom prst="rect">
            <a:avLst/>
          </a:prstGeom>
          <a:noFill/>
          <a:ln/>
        </p:spPr>
        <p:txBody>
          <a:bodyPr wrap="none" rtlCol="0" anchor="t"/>
          <a:lstStyle/>
          <a:p>
            <a:pPr marL="0" indent="0" algn="l">
              <a:lnSpc>
                <a:spcPts val="2719"/>
              </a:lnSpc>
              <a:buNone/>
            </a:pPr>
            <a:r>
              <a:rPr lang="en-US" sz="2175" dirty="0">
                <a:solidFill>
                  <a:srgbClr val="5955EB"/>
                </a:solidFill>
                <a:latin typeface="Libre Baskerville" pitchFamily="34" charset="0"/>
                <a:ea typeface="Libre Baskerville" pitchFamily="34" charset="-122"/>
                <a:cs typeface="Libre Baskerville" pitchFamily="34" charset="-120"/>
              </a:rPr>
              <a:t>Respond</a:t>
            </a:r>
            <a:endParaRPr lang="en-US" sz="2175" dirty="0"/>
          </a:p>
        </p:txBody>
      </p:sp>
      <p:sp>
        <p:nvSpPr>
          <p:cNvPr id="14" name="Text 8"/>
          <p:cNvSpPr/>
          <p:nvPr/>
        </p:nvSpPr>
        <p:spPr>
          <a:xfrm>
            <a:off x="2264688" y="6554153"/>
            <a:ext cx="7879556" cy="706993"/>
          </a:xfrm>
          <a:prstGeom prst="rect">
            <a:avLst/>
          </a:prstGeom>
          <a:noFill/>
          <a:ln/>
        </p:spPr>
        <p:txBody>
          <a:bodyPr wrap="square" rtlCol="0" anchor="t"/>
          <a:lstStyle/>
          <a:p>
            <a:pPr marL="0" indent="0" algn="l">
              <a:lnSpc>
                <a:spcPts val="2784"/>
              </a:lnSpc>
              <a:buNone/>
            </a:pPr>
            <a:r>
              <a:rPr lang="en-US" sz="1740" dirty="0">
                <a:solidFill>
                  <a:srgbClr val="49495A"/>
                </a:solidFill>
                <a:latin typeface="Open Sans" pitchFamily="34" charset="0"/>
                <a:ea typeface="Open Sans" pitchFamily="34" charset="-122"/>
                <a:cs typeface="Open Sans" pitchFamily="34" charset="-120"/>
              </a:rPr>
              <a:t>Communicate your own perspective clearly and respectfully, focusing on the issue at hand, not the person.</a:t>
            </a:r>
            <a:endParaRPr lang="en-US" sz="17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096208"/>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Preparing for a Debate: Research and Organization</a:t>
            </a:r>
            <a:endParaRPr lang="en-US" sz="4374" dirty="0"/>
          </a:p>
        </p:txBody>
      </p:sp>
      <p:sp>
        <p:nvSpPr>
          <p:cNvPr id="5" name="Shape 3"/>
          <p:cNvSpPr/>
          <p:nvPr/>
        </p:nvSpPr>
        <p:spPr>
          <a:xfrm>
            <a:off x="2037993" y="2929295"/>
            <a:ext cx="5166122" cy="1990963"/>
          </a:xfrm>
          <a:prstGeom prst="roundRect">
            <a:avLst>
              <a:gd name="adj" fmla="val 6696"/>
            </a:avLst>
          </a:prstGeom>
          <a:solidFill>
            <a:srgbClr val="DED6FF"/>
          </a:solidFill>
          <a:ln/>
        </p:spPr>
      </p:sp>
      <p:sp>
        <p:nvSpPr>
          <p:cNvPr id="6" name="Text 4"/>
          <p:cNvSpPr/>
          <p:nvPr/>
        </p:nvSpPr>
        <p:spPr>
          <a:xfrm>
            <a:off x="2260163" y="3151465"/>
            <a:ext cx="3626168"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Comprehensive Research</a:t>
            </a:r>
            <a:endParaRPr lang="en-US" sz="2187" dirty="0"/>
          </a:p>
        </p:txBody>
      </p:sp>
      <p:sp>
        <p:nvSpPr>
          <p:cNvPr id="7" name="Text 5"/>
          <p:cNvSpPr/>
          <p:nvPr/>
        </p:nvSpPr>
        <p:spPr>
          <a:xfrm>
            <a:off x="2260163" y="3631883"/>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Gather reliable information from a variety of credible sources to thoroughly understand the topic and anticipate counterarguments.</a:t>
            </a:r>
            <a:endParaRPr lang="en-US" sz="1750" dirty="0"/>
          </a:p>
        </p:txBody>
      </p:sp>
      <p:sp>
        <p:nvSpPr>
          <p:cNvPr id="8" name="Shape 6"/>
          <p:cNvSpPr/>
          <p:nvPr/>
        </p:nvSpPr>
        <p:spPr>
          <a:xfrm>
            <a:off x="7426285" y="2929295"/>
            <a:ext cx="5166122" cy="1990963"/>
          </a:xfrm>
          <a:prstGeom prst="roundRect">
            <a:avLst>
              <a:gd name="adj" fmla="val 6696"/>
            </a:avLst>
          </a:prstGeom>
          <a:solidFill>
            <a:srgbClr val="DED6FF"/>
          </a:solidFill>
          <a:ln/>
        </p:spPr>
      </p:sp>
      <p:sp>
        <p:nvSpPr>
          <p:cNvPr id="9" name="Text 7"/>
          <p:cNvSpPr/>
          <p:nvPr/>
        </p:nvSpPr>
        <p:spPr>
          <a:xfrm>
            <a:off x="7648456" y="3151465"/>
            <a:ext cx="2999303"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Logical Organization</a:t>
            </a:r>
            <a:endParaRPr lang="en-US" sz="2187" dirty="0"/>
          </a:p>
        </p:txBody>
      </p:sp>
      <p:sp>
        <p:nvSpPr>
          <p:cNvPr id="10" name="Text 8"/>
          <p:cNvSpPr/>
          <p:nvPr/>
        </p:nvSpPr>
        <p:spPr>
          <a:xfrm>
            <a:off x="7648456" y="3631883"/>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Structure your arguments and rebuttals in a clear, coherent manner to enhance the persuasiveness of your position.</a:t>
            </a:r>
            <a:endParaRPr lang="en-US" sz="1750" dirty="0"/>
          </a:p>
        </p:txBody>
      </p:sp>
      <p:sp>
        <p:nvSpPr>
          <p:cNvPr id="11" name="Shape 9"/>
          <p:cNvSpPr/>
          <p:nvPr/>
        </p:nvSpPr>
        <p:spPr>
          <a:xfrm>
            <a:off x="2037993" y="5142428"/>
            <a:ext cx="5166122" cy="1990963"/>
          </a:xfrm>
          <a:prstGeom prst="roundRect">
            <a:avLst>
              <a:gd name="adj" fmla="val 6696"/>
            </a:avLst>
          </a:prstGeom>
          <a:solidFill>
            <a:srgbClr val="DED6FF"/>
          </a:solidFill>
          <a:ln/>
        </p:spPr>
      </p:sp>
      <p:sp>
        <p:nvSpPr>
          <p:cNvPr id="12" name="Text 10"/>
          <p:cNvSpPr/>
          <p:nvPr/>
        </p:nvSpPr>
        <p:spPr>
          <a:xfrm>
            <a:off x="2260163" y="5364599"/>
            <a:ext cx="3070027"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Anticipate Objections</a:t>
            </a:r>
            <a:endParaRPr lang="en-US" sz="2187" dirty="0"/>
          </a:p>
        </p:txBody>
      </p:sp>
      <p:sp>
        <p:nvSpPr>
          <p:cNvPr id="13" name="Text 11"/>
          <p:cNvSpPr/>
          <p:nvPr/>
        </p:nvSpPr>
        <p:spPr>
          <a:xfrm>
            <a:off x="2260163" y="5845016"/>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Consider potential objections and prepare thoughtful responses to demonstrate your depth of understanding.</a:t>
            </a:r>
            <a:endParaRPr lang="en-US" sz="1750" dirty="0"/>
          </a:p>
        </p:txBody>
      </p:sp>
      <p:sp>
        <p:nvSpPr>
          <p:cNvPr id="14" name="Shape 12"/>
          <p:cNvSpPr/>
          <p:nvPr/>
        </p:nvSpPr>
        <p:spPr>
          <a:xfrm>
            <a:off x="7426285" y="5142428"/>
            <a:ext cx="5166122" cy="1990963"/>
          </a:xfrm>
          <a:prstGeom prst="roundRect">
            <a:avLst>
              <a:gd name="adj" fmla="val 6696"/>
            </a:avLst>
          </a:prstGeom>
          <a:solidFill>
            <a:srgbClr val="DED6FF"/>
          </a:solidFill>
          <a:ln/>
        </p:spPr>
      </p:sp>
      <p:sp>
        <p:nvSpPr>
          <p:cNvPr id="15" name="Text 13"/>
          <p:cNvSpPr/>
          <p:nvPr/>
        </p:nvSpPr>
        <p:spPr>
          <a:xfrm>
            <a:off x="7648456" y="5364599"/>
            <a:ext cx="2777490" cy="347186"/>
          </a:xfrm>
          <a:prstGeom prst="rect">
            <a:avLst/>
          </a:prstGeom>
          <a:noFill/>
          <a:ln/>
        </p:spPr>
        <p:txBody>
          <a:bodyPr wrap="none" rtlCol="0" anchor="t"/>
          <a:lstStyle/>
          <a:p>
            <a:pPr marL="0" indent="0">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Practice and Refine</a:t>
            </a:r>
            <a:endParaRPr lang="en-US" sz="2187" dirty="0"/>
          </a:p>
        </p:txBody>
      </p:sp>
      <p:sp>
        <p:nvSpPr>
          <p:cNvPr id="16" name="Text 14"/>
          <p:cNvSpPr/>
          <p:nvPr/>
        </p:nvSpPr>
        <p:spPr>
          <a:xfrm>
            <a:off x="7648456" y="5845016"/>
            <a:ext cx="4721781" cy="1066205"/>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Engage in mock debates to fine-tune your delivery, address weaknesses, and build confidence.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826294" y="607576"/>
            <a:ext cx="9320213" cy="1377077"/>
          </a:xfrm>
          <a:prstGeom prst="rect">
            <a:avLst/>
          </a:prstGeom>
          <a:noFill/>
          <a:ln/>
        </p:spPr>
        <p:txBody>
          <a:bodyPr wrap="square" rtlCol="0" anchor="t"/>
          <a:lstStyle/>
          <a:p>
            <a:pPr marL="0" indent="0">
              <a:lnSpc>
                <a:spcPts val="5422"/>
              </a:lnSpc>
              <a:buNone/>
            </a:pPr>
            <a:r>
              <a:rPr lang="en-US" sz="4338" dirty="0">
                <a:solidFill>
                  <a:srgbClr val="5955EB"/>
                </a:solidFill>
                <a:latin typeface="Libre Baskerville" pitchFamily="34" charset="0"/>
                <a:ea typeface="Libre Baskerville" pitchFamily="34" charset="-122"/>
                <a:cs typeface="Libre Baskerville" pitchFamily="34" charset="-120"/>
              </a:rPr>
              <a:t>Interactive Activity: Structured Group Discussion</a:t>
            </a:r>
            <a:endParaRPr lang="en-US" sz="4338" dirty="0"/>
          </a:p>
        </p:txBody>
      </p:sp>
      <p:sp>
        <p:nvSpPr>
          <p:cNvPr id="6" name="Shape 3"/>
          <p:cNvSpPr/>
          <p:nvPr/>
        </p:nvSpPr>
        <p:spPr>
          <a:xfrm>
            <a:off x="1134785" y="2315170"/>
            <a:ext cx="44053" cy="5306854"/>
          </a:xfrm>
          <a:prstGeom prst="rect">
            <a:avLst/>
          </a:prstGeom>
          <a:solidFill>
            <a:srgbClr val="B8B7E0"/>
          </a:solidFill>
          <a:ln/>
        </p:spPr>
      </p:sp>
      <p:sp>
        <p:nvSpPr>
          <p:cNvPr id="7" name="Shape 4"/>
          <p:cNvSpPr/>
          <p:nvPr/>
        </p:nvSpPr>
        <p:spPr>
          <a:xfrm>
            <a:off x="1404699" y="2713077"/>
            <a:ext cx="771168" cy="44053"/>
          </a:xfrm>
          <a:prstGeom prst="rect">
            <a:avLst/>
          </a:prstGeom>
          <a:solidFill>
            <a:srgbClr val="B8B7E0"/>
          </a:solidFill>
          <a:ln/>
        </p:spPr>
      </p:sp>
      <p:sp>
        <p:nvSpPr>
          <p:cNvPr id="8" name="Shape 5"/>
          <p:cNvSpPr/>
          <p:nvPr/>
        </p:nvSpPr>
        <p:spPr>
          <a:xfrm>
            <a:off x="908923" y="2487335"/>
            <a:ext cx="495776" cy="495776"/>
          </a:xfrm>
          <a:prstGeom prst="roundRect">
            <a:avLst>
              <a:gd name="adj" fmla="val 26669"/>
            </a:avLst>
          </a:prstGeom>
          <a:solidFill>
            <a:srgbClr val="DED6FF"/>
          </a:solidFill>
          <a:ln/>
        </p:spPr>
      </p:sp>
      <p:sp>
        <p:nvSpPr>
          <p:cNvPr id="9" name="Text 6"/>
          <p:cNvSpPr/>
          <p:nvPr/>
        </p:nvSpPr>
        <p:spPr>
          <a:xfrm>
            <a:off x="1083112" y="2528649"/>
            <a:ext cx="147399" cy="413147"/>
          </a:xfrm>
          <a:prstGeom prst="rect">
            <a:avLst/>
          </a:prstGeom>
          <a:noFill/>
          <a:ln/>
        </p:spPr>
        <p:txBody>
          <a:bodyPr wrap="none" rtlCol="0" anchor="t"/>
          <a:lstStyle/>
          <a:p>
            <a:pPr marL="0" indent="0" algn="ctr">
              <a:lnSpc>
                <a:spcPts val="3253"/>
              </a:lnSpc>
              <a:buNone/>
            </a:pPr>
            <a:r>
              <a:rPr lang="en-US" sz="2603" dirty="0">
                <a:solidFill>
                  <a:srgbClr val="5955EB"/>
                </a:solidFill>
                <a:latin typeface="Libre Baskerville" pitchFamily="34" charset="0"/>
                <a:ea typeface="Libre Baskerville" pitchFamily="34" charset="-122"/>
                <a:cs typeface="Libre Baskerville" pitchFamily="34" charset="-120"/>
              </a:rPr>
              <a:t>1</a:t>
            </a:r>
            <a:endParaRPr lang="en-US" sz="2603" dirty="0"/>
          </a:p>
        </p:txBody>
      </p:sp>
      <p:sp>
        <p:nvSpPr>
          <p:cNvPr id="10" name="Text 7"/>
          <p:cNvSpPr/>
          <p:nvPr/>
        </p:nvSpPr>
        <p:spPr>
          <a:xfrm>
            <a:off x="2368748" y="2535436"/>
            <a:ext cx="2791301" cy="344329"/>
          </a:xfrm>
          <a:prstGeom prst="rect">
            <a:avLst/>
          </a:prstGeom>
          <a:noFill/>
          <a:ln/>
        </p:spPr>
        <p:txBody>
          <a:bodyPr wrap="none" rtlCol="0" anchor="t"/>
          <a:lstStyle/>
          <a:p>
            <a:pPr marL="0" indent="0" algn="l">
              <a:lnSpc>
                <a:spcPts val="2711"/>
              </a:lnSpc>
              <a:buNone/>
            </a:pPr>
            <a:r>
              <a:rPr lang="en-US" sz="2169" dirty="0">
                <a:solidFill>
                  <a:srgbClr val="5955EB"/>
                </a:solidFill>
                <a:latin typeface="Libre Baskerville" pitchFamily="34" charset="0"/>
                <a:ea typeface="Libre Baskerville" pitchFamily="34" charset="-122"/>
                <a:cs typeface="Libre Baskerville" pitchFamily="34" charset="-120"/>
              </a:rPr>
              <a:t>Introduce the Topic</a:t>
            </a:r>
            <a:endParaRPr lang="en-US" sz="2169" dirty="0"/>
          </a:p>
        </p:txBody>
      </p:sp>
      <p:sp>
        <p:nvSpPr>
          <p:cNvPr id="11" name="Text 8"/>
          <p:cNvSpPr/>
          <p:nvPr/>
        </p:nvSpPr>
        <p:spPr>
          <a:xfrm>
            <a:off x="2368748" y="3011924"/>
            <a:ext cx="7777758" cy="705088"/>
          </a:xfrm>
          <a:prstGeom prst="rect">
            <a:avLst/>
          </a:prstGeom>
          <a:noFill/>
          <a:ln/>
        </p:spPr>
        <p:txBody>
          <a:bodyPr wrap="square" rtlCol="0" anchor="t"/>
          <a:lstStyle/>
          <a:p>
            <a:pPr marL="0" indent="0" algn="l">
              <a:lnSpc>
                <a:spcPts val="2776"/>
              </a:lnSpc>
              <a:buNone/>
            </a:pPr>
            <a:r>
              <a:rPr lang="en-US" sz="1735" dirty="0">
                <a:solidFill>
                  <a:srgbClr val="49495A"/>
                </a:solidFill>
                <a:latin typeface="Open Sans" pitchFamily="34" charset="0"/>
                <a:ea typeface="Open Sans" pitchFamily="34" charset="-122"/>
                <a:cs typeface="Open Sans" pitchFamily="34" charset="-120"/>
              </a:rPr>
              <a:t>Clearly define the discussion topic and provide any necessary context or background information.</a:t>
            </a:r>
            <a:endParaRPr lang="en-US" sz="1735" dirty="0"/>
          </a:p>
        </p:txBody>
      </p:sp>
      <p:sp>
        <p:nvSpPr>
          <p:cNvPr id="12" name="Shape 9"/>
          <p:cNvSpPr/>
          <p:nvPr/>
        </p:nvSpPr>
        <p:spPr>
          <a:xfrm>
            <a:off x="1404699" y="4555450"/>
            <a:ext cx="771168" cy="44053"/>
          </a:xfrm>
          <a:prstGeom prst="rect">
            <a:avLst/>
          </a:prstGeom>
          <a:solidFill>
            <a:srgbClr val="B8B7E0"/>
          </a:solidFill>
          <a:ln/>
        </p:spPr>
      </p:sp>
      <p:sp>
        <p:nvSpPr>
          <p:cNvPr id="13" name="Shape 10"/>
          <p:cNvSpPr/>
          <p:nvPr/>
        </p:nvSpPr>
        <p:spPr>
          <a:xfrm>
            <a:off x="908923" y="4329708"/>
            <a:ext cx="495776" cy="495776"/>
          </a:xfrm>
          <a:prstGeom prst="roundRect">
            <a:avLst>
              <a:gd name="adj" fmla="val 26669"/>
            </a:avLst>
          </a:prstGeom>
          <a:solidFill>
            <a:srgbClr val="DED6FF"/>
          </a:solidFill>
          <a:ln/>
        </p:spPr>
      </p:sp>
      <p:sp>
        <p:nvSpPr>
          <p:cNvPr id="14" name="Text 11"/>
          <p:cNvSpPr/>
          <p:nvPr/>
        </p:nvSpPr>
        <p:spPr>
          <a:xfrm>
            <a:off x="1055013" y="4371023"/>
            <a:ext cx="203597" cy="413147"/>
          </a:xfrm>
          <a:prstGeom prst="rect">
            <a:avLst/>
          </a:prstGeom>
          <a:noFill/>
          <a:ln/>
        </p:spPr>
        <p:txBody>
          <a:bodyPr wrap="none" rtlCol="0" anchor="t"/>
          <a:lstStyle/>
          <a:p>
            <a:pPr marL="0" indent="0" algn="ctr">
              <a:lnSpc>
                <a:spcPts val="3253"/>
              </a:lnSpc>
              <a:buNone/>
            </a:pPr>
            <a:r>
              <a:rPr lang="en-US" sz="2603" dirty="0">
                <a:solidFill>
                  <a:srgbClr val="5955EB"/>
                </a:solidFill>
                <a:latin typeface="Libre Baskerville" pitchFamily="34" charset="0"/>
                <a:ea typeface="Libre Baskerville" pitchFamily="34" charset="-122"/>
                <a:cs typeface="Libre Baskerville" pitchFamily="34" charset="-120"/>
              </a:rPr>
              <a:t>2</a:t>
            </a:r>
            <a:endParaRPr lang="en-US" sz="2603" dirty="0"/>
          </a:p>
        </p:txBody>
      </p:sp>
      <p:sp>
        <p:nvSpPr>
          <p:cNvPr id="15" name="Text 12"/>
          <p:cNvSpPr/>
          <p:nvPr/>
        </p:nvSpPr>
        <p:spPr>
          <a:xfrm>
            <a:off x="2368748" y="4377809"/>
            <a:ext cx="2754511" cy="344329"/>
          </a:xfrm>
          <a:prstGeom prst="rect">
            <a:avLst/>
          </a:prstGeom>
          <a:noFill/>
          <a:ln/>
        </p:spPr>
        <p:txBody>
          <a:bodyPr wrap="none" rtlCol="0" anchor="t"/>
          <a:lstStyle/>
          <a:p>
            <a:pPr marL="0" indent="0" algn="l">
              <a:lnSpc>
                <a:spcPts val="2711"/>
              </a:lnSpc>
              <a:buNone/>
            </a:pPr>
            <a:r>
              <a:rPr lang="en-US" sz="2169" dirty="0">
                <a:solidFill>
                  <a:srgbClr val="5955EB"/>
                </a:solidFill>
                <a:latin typeface="Libre Baskerville" pitchFamily="34" charset="0"/>
                <a:ea typeface="Libre Baskerville" pitchFamily="34" charset="-122"/>
                <a:cs typeface="Libre Baskerville" pitchFamily="34" charset="-120"/>
              </a:rPr>
              <a:t>Facilitate Dialogue</a:t>
            </a:r>
            <a:endParaRPr lang="en-US" sz="2169" dirty="0"/>
          </a:p>
        </p:txBody>
      </p:sp>
      <p:sp>
        <p:nvSpPr>
          <p:cNvPr id="16" name="Text 13"/>
          <p:cNvSpPr/>
          <p:nvPr/>
        </p:nvSpPr>
        <p:spPr>
          <a:xfrm>
            <a:off x="2368748" y="4854297"/>
            <a:ext cx="7777758" cy="705088"/>
          </a:xfrm>
          <a:prstGeom prst="rect">
            <a:avLst/>
          </a:prstGeom>
          <a:noFill/>
          <a:ln/>
        </p:spPr>
        <p:txBody>
          <a:bodyPr wrap="square" rtlCol="0" anchor="t"/>
          <a:lstStyle/>
          <a:p>
            <a:pPr marL="0" indent="0" algn="l">
              <a:lnSpc>
                <a:spcPts val="2776"/>
              </a:lnSpc>
              <a:buNone/>
            </a:pPr>
            <a:r>
              <a:rPr lang="en-US" sz="1735" dirty="0">
                <a:solidFill>
                  <a:srgbClr val="49495A"/>
                </a:solidFill>
                <a:latin typeface="Open Sans" pitchFamily="34" charset="0"/>
                <a:ea typeface="Open Sans" pitchFamily="34" charset="-122"/>
                <a:cs typeface="Open Sans" pitchFamily="34" charset="-120"/>
              </a:rPr>
              <a:t>Encourage active participation by posing open-ended questions, paraphrasing, and inviting diverse perspectives.</a:t>
            </a:r>
            <a:endParaRPr lang="en-US" sz="1735" dirty="0"/>
          </a:p>
        </p:txBody>
      </p:sp>
      <p:sp>
        <p:nvSpPr>
          <p:cNvPr id="17" name="Shape 14"/>
          <p:cNvSpPr/>
          <p:nvPr/>
        </p:nvSpPr>
        <p:spPr>
          <a:xfrm>
            <a:off x="1404699" y="6397823"/>
            <a:ext cx="771168" cy="44053"/>
          </a:xfrm>
          <a:prstGeom prst="rect">
            <a:avLst/>
          </a:prstGeom>
          <a:solidFill>
            <a:srgbClr val="B8B7E0"/>
          </a:solidFill>
          <a:ln/>
        </p:spPr>
      </p:sp>
      <p:sp>
        <p:nvSpPr>
          <p:cNvPr id="18" name="Shape 15"/>
          <p:cNvSpPr/>
          <p:nvPr/>
        </p:nvSpPr>
        <p:spPr>
          <a:xfrm>
            <a:off x="908923" y="6172081"/>
            <a:ext cx="495776" cy="495776"/>
          </a:xfrm>
          <a:prstGeom prst="roundRect">
            <a:avLst>
              <a:gd name="adj" fmla="val 26669"/>
            </a:avLst>
          </a:prstGeom>
          <a:solidFill>
            <a:srgbClr val="DED6FF"/>
          </a:solidFill>
          <a:ln/>
        </p:spPr>
      </p:sp>
      <p:sp>
        <p:nvSpPr>
          <p:cNvPr id="19" name="Text 16"/>
          <p:cNvSpPr/>
          <p:nvPr/>
        </p:nvSpPr>
        <p:spPr>
          <a:xfrm>
            <a:off x="1055013" y="6213396"/>
            <a:ext cx="203597" cy="413147"/>
          </a:xfrm>
          <a:prstGeom prst="rect">
            <a:avLst/>
          </a:prstGeom>
          <a:noFill/>
          <a:ln/>
        </p:spPr>
        <p:txBody>
          <a:bodyPr wrap="none" rtlCol="0" anchor="t"/>
          <a:lstStyle/>
          <a:p>
            <a:pPr marL="0" indent="0" algn="ctr">
              <a:lnSpc>
                <a:spcPts val="3253"/>
              </a:lnSpc>
              <a:buNone/>
            </a:pPr>
            <a:r>
              <a:rPr lang="en-US" sz="2603" dirty="0">
                <a:solidFill>
                  <a:srgbClr val="5955EB"/>
                </a:solidFill>
                <a:latin typeface="Libre Baskerville" pitchFamily="34" charset="0"/>
                <a:ea typeface="Libre Baskerville" pitchFamily="34" charset="-122"/>
                <a:cs typeface="Libre Baskerville" pitchFamily="34" charset="-120"/>
              </a:rPr>
              <a:t>3</a:t>
            </a:r>
            <a:endParaRPr lang="en-US" sz="2603" dirty="0"/>
          </a:p>
        </p:txBody>
      </p:sp>
      <p:sp>
        <p:nvSpPr>
          <p:cNvPr id="20" name="Text 17"/>
          <p:cNvSpPr/>
          <p:nvPr/>
        </p:nvSpPr>
        <p:spPr>
          <a:xfrm>
            <a:off x="2368748" y="6220182"/>
            <a:ext cx="3040380" cy="344329"/>
          </a:xfrm>
          <a:prstGeom prst="rect">
            <a:avLst/>
          </a:prstGeom>
          <a:noFill/>
          <a:ln/>
        </p:spPr>
        <p:txBody>
          <a:bodyPr wrap="none" rtlCol="0" anchor="t"/>
          <a:lstStyle/>
          <a:p>
            <a:pPr marL="0" indent="0" algn="l">
              <a:lnSpc>
                <a:spcPts val="2711"/>
              </a:lnSpc>
              <a:buNone/>
            </a:pPr>
            <a:r>
              <a:rPr lang="en-US" sz="2169" dirty="0">
                <a:solidFill>
                  <a:srgbClr val="5955EB"/>
                </a:solidFill>
                <a:latin typeface="Libre Baskerville" pitchFamily="34" charset="0"/>
                <a:ea typeface="Libre Baskerville" pitchFamily="34" charset="-122"/>
                <a:cs typeface="Libre Baskerville" pitchFamily="34" charset="-120"/>
              </a:rPr>
              <a:t>Monitor and Redirect</a:t>
            </a:r>
            <a:endParaRPr lang="en-US" sz="2169" dirty="0"/>
          </a:p>
        </p:txBody>
      </p:sp>
      <p:sp>
        <p:nvSpPr>
          <p:cNvPr id="21" name="Text 18"/>
          <p:cNvSpPr/>
          <p:nvPr/>
        </p:nvSpPr>
        <p:spPr>
          <a:xfrm>
            <a:off x="2368748" y="6696670"/>
            <a:ext cx="7777758" cy="705088"/>
          </a:xfrm>
          <a:prstGeom prst="rect">
            <a:avLst/>
          </a:prstGeom>
          <a:noFill/>
          <a:ln/>
        </p:spPr>
        <p:txBody>
          <a:bodyPr wrap="square" rtlCol="0" anchor="t"/>
          <a:lstStyle/>
          <a:p>
            <a:pPr marL="0" indent="0" algn="l">
              <a:lnSpc>
                <a:spcPts val="2776"/>
              </a:lnSpc>
              <a:buNone/>
            </a:pPr>
            <a:r>
              <a:rPr lang="en-US" sz="1735" dirty="0">
                <a:solidFill>
                  <a:srgbClr val="49495A"/>
                </a:solidFill>
                <a:latin typeface="Open Sans" pitchFamily="34" charset="0"/>
                <a:ea typeface="Open Sans" pitchFamily="34" charset="-122"/>
                <a:cs typeface="Open Sans" pitchFamily="34" charset="-120"/>
              </a:rPr>
              <a:t>Observe the discussion and intervene if needed to ensure the conversation remains focused and productive.</a:t>
            </a:r>
            <a:endParaRPr lang="en-US" sz="173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1329452"/>
            <a:ext cx="10554414" cy="1388745"/>
          </a:xfrm>
          <a:prstGeom prst="rect">
            <a:avLst/>
          </a:prstGeom>
          <a:noFill/>
          <a:ln/>
        </p:spPr>
        <p:txBody>
          <a:bodyPr wrap="squar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Debate Simulation: Constructive Arguments and Rebuttals</a:t>
            </a:r>
            <a:endParaRPr lang="en-US" sz="4374" dirty="0"/>
          </a:p>
        </p:txBody>
      </p:sp>
      <p:pic>
        <p:nvPicPr>
          <p:cNvPr id="5" name="Image 0" descr="preencoded.png"/>
          <p:cNvPicPr>
            <a:picLocks noChangeAspect="1"/>
          </p:cNvPicPr>
          <p:nvPr/>
        </p:nvPicPr>
        <p:blipFill>
          <a:blip r:embed="rId3"/>
          <a:stretch>
            <a:fillRect/>
          </a:stretch>
        </p:blipFill>
        <p:spPr>
          <a:xfrm>
            <a:off x="2037993" y="3162538"/>
            <a:ext cx="555427" cy="555427"/>
          </a:xfrm>
          <a:prstGeom prst="rect">
            <a:avLst/>
          </a:prstGeom>
        </p:spPr>
      </p:pic>
      <p:sp>
        <p:nvSpPr>
          <p:cNvPr id="6" name="Text 3"/>
          <p:cNvSpPr/>
          <p:nvPr/>
        </p:nvSpPr>
        <p:spPr>
          <a:xfrm>
            <a:off x="2037993" y="3940135"/>
            <a:ext cx="2388632" cy="694373"/>
          </a:xfrm>
          <a:prstGeom prst="rect">
            <a:avLst/>
          </a:prstGeom>
          <a:noFill/>
          <a:ln/>
        </p:spPr>
        <p:txBody>
          <a:bodyPr wrap="squar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Thorough Research</a:t>
            </a:r>
            <a:endParaRPr lang="en-US" sz="2187" dirty="0"/>
          </a:p>
        </p:txBody>
      </p:sp>
      <p:sp>
        <p:nvSpPr>
          <p:cNvPr id="7" name="Text 4"/>
          <p:cNvSpPr/>
          <p:nvPr/>
        </p:nvSpPr>
        <p:spPr>
          <a:xfrm>
            <a:off x="2037993" y="4767739"/>
            <a:ext cx="2388632"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Leverage your comprehensive understanding of the topic to construct well-informed, persuasive arguments.</a:t>
            </a:r>
            <a:endParaRPr lang="en-US" sz="1750" dirty="0"/>
          </a:p>
        </p:txBody>
      </p:sp>
      <p:pic>
        <p:nvPicPr>
          <p:cNvPr id="8" name="Image 1" descr="preencoded.png"/>
          <p:cNvPicPr>
            <a:picLocks noChangeAspect="1"/>
          </p:cNvPicPr>
          <p:nvPr/>
        </p:nvPicPr>
        <p:blipFill>
          <a:blip r:embed="rId4"/>
          <a:stretch>
            <a:fillRect/>
          </a:stretch>
        </p:blipFill>
        <p:spPr>
          <a:xfrm>
            <a:off x="4759881" y="3162538"/>
            <a:ext cx="555427" cy="555427"/>
          </a:xfrm>
          <a:prstGeom prst="rect">
            <a:avLst/>
          </a:prstGeom>
        </p:spPr>
      </p:pic>
      <p:sp>
        <p:nvSpPr>
          <p:cNvPr id="9" name="Text 5"/>
          <p:cNvSpPr/>
          <p:nvPr/>
        </p:nvSpPr>
        <p:spPr>
          <a:xfrm>
            <a:off x="4759881" y="3940135"/>
            <a:ext cx="2388632" cy="694373"/>
          </a:xfrm>
          <a:prstGeom prst="rect">
            <a:avLst/>
          </a:prstGeom>
          <a:noFill/>
          <a:ln/>
        </p:spPr>
        <p:txBody>
          <a:bodyPr wrap="squar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Logical Reasoning</a:t>
            </a:r>
            <a:endParaRPr lang="en-US" sz="2187" dirty="0"/>
          </a:p>
        </p:txBody>
      </p:sp>
      <p:sp>
        <p:nvSpPr>
          <p:cNvPr id="10" name="Text 6"/>
          <p:cNvSpPr/>
          <p:nvPr/>
        </p:nvSpPr>
        <p:spPr>
          <a:xfrm>
            <a:off x="4759881" y="4767739"/>
            <a:ext cx="2388632" cy="1777008"/>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Structure your arguments in a clear, coherent manner to effectively convey your position.</a:t>
            </a:r>
            <a:endParaRPr lang="en-US" sz="1750" dirty="0"/>
          </a:p>
        </p:txBody>
      </p:sp>
      <p:pic>
        <p:nvPicPr>
          <p:cNvPr id="11" name="Image 2" descr="preencoded.png"/>
          <p:cNvPicPr>
            <a:picLocks noChangeAspect="1"/>
          </p:cNvPicPr>
          <p:nvPr/>
        </p:nvPicPr>
        <p:blipFill>
          <a:blip r:embed="rId5"/>
          <a:stretch>
            <a:fillRect/>
          </a:stretch>
        </p:blipFill>
        <p:spPr>
          <a:xfrm>
            <a:off x="7481768" y="3162538"/>
            <a:ext cx="555427" cy="555427"/>
          </a:xfrm>
          <a:prstGeom prst="rect">
            <a:avLst/>
          </a:prstGeom>
        </p:spPr>
      </p:pic>
      <p:sp>
        <p:nvSpPr>
          <p:cNvPr id="12" name="Text 7"/>
          <p:cNvSpPr/>
          <p:nvPr/>
        </p:nvSpPr>
        <p:spPr>
          <a:xfrm>
            <a:off x="7481768" y="3940135"/>
            <a:ext cx="2388632" cy="694373"/>
          </a:xfrm>
          <a:prstGeom prst="rect">
            <a:avLst/>
          </a:prstGeom>
          <a:noFill/>
          <a:ln/>
        </p:spPr>
        <p:txBody>
          <a:bodyPr wrap="squar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Skillful Rebuttals</a:t>
            </a:r>
            <a:endParaRPr lang="en-US" sz="2187" dirty="0"/>
          </a:p>
        </p:txBody>
      </p:sp>
      <p:sp>
        <p:nvSpPr>
          <p:cNvPr id="13" name="Text 8"/>
          <p:cNvSpPr/>
          <p:nvPr/>
        </p:nvSpPr>
        <p:spPr>
          <a:xfrm>
            <a:off x="7481768" y="4767739"/>
            <a:ext cx="2388632"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Anticipate counterarguments and prepare thoughtful responses to address objections and strengthen your case.</a:t>
            </a:r>
            <a:endParaRPr lang="en-US" sz="1750" dirty="0"/>
          </a:p>
        </p:txBody>
      </p:sp>
      <p:pic>
        <p:nvPicPr>
          <p:cNvPr id="14" name="Image 3" descr="preencoded.png"/>
          <p:cNvPicPr>
            <a:picLocks noChangeAspect="1"/>
          </p:cNvPicPr>
          <p:nvPr/>
        </p:nvPicPr>
        <p:blipFill>
          <a:blip r:embed="rId6"/>
          <a:stretch>
            <a:fillRect/>
          </a:stretch>
        </p:blipFill>
        <p:spPr>
          <a:xfrm>
            <a:off x="10203656" y="3162538"/>
            <a:ext cx="555427" cy="555427"/>
          </a:xfrm>
          <a:prstGeom prst="rect">
            <a:avLst/>
          </a:prstGeom>
        </p:spPr>
      </p:pic>
      <p:sp>
        <p:nvSpPr>
          <p:cNvPr id="15" name="Text 9"/>
          <p:cNvSpPr/>
          <p:nvPr/>
        </p:nvSpPr>
        <p:spPr>
          <a:xfrm>
            <a:off x="10203656" y="3940135"/>
            <a:ext cx="2388751" cy="694373"/>
          </a:xfrm>
          <a:prstGeom prst="rect">
            <a:avLst/>
          </a:prstGeom>
          <a:noFill/>
          <a:ln/>
        </p:spPr>
        <p:txBody>
          <a:bodyPr wrap="square" rtlCol="0" anchor="t"/>
          <a:lstStyle/>
          <a:p>
            <a:pPr marL="0" indent="0" algn="l">
              <a:lnSpc>
                <a:spcPts val="2734"/>
              </a:lnSpc>
              <a:buNone/>
            </a:pPr>
            <a:r>
              <a:rPr lang="en-US" sz="2187" dirty="0">
                <a:solidFill>
                  <a:srgbClr val="5955EB"/>
                </a:solidFill>
                <a:latin typeface="Libre Baskerville" pitchFamily="34" charset="0"/>
                <a:ea typeface="Libre Baskerville" pitchFamily="34" charset="-122"/>
                <a:cs typeface="Libre Baskerville" pitchFamily="34" charset="-120"/>
              </a:rPr>
              <a:t>Confident Delivery</a:t>
            </a:r>
            <a:endParaRPr lang="en-US" sz="2187" dirty="0"/>
          </a:p>
        </p:txBody>
      </p:sp>
      <p:sp>
        <p:nvSpPr>
          <p:cNvPr id="16" name="Text 10"/>
          <p:cNvSpPr/>
          <p:nvPr/>
        </p:nvSpPr>
        <p:spPr>
          <a:xfrm>
            <a:off x="10203656" y="4767739"/>
            <a:ext cx="2388751" cy="2132409"/>
          </a:xfrm>
          <a:prstGeom prst="rect">
            <a:avLst/>
          </a:prstGeom>
          <a:noFill/>
          <a:ln/>
        </p:spPr>
        <p:txBody>
          <a:bodyPr wrap="square" rtlCol="0" anchor="t"/>
          <a:lstStyle/>
          <a:p>
            <a:pPr marL="0" indent="0" algn="l">
              <a:lnSpc>
                <a:spcPts val="2799"/>
              </a:lnSpc>
              <a:buNone/>
            </a:pPr>
            <a:r>
              <a:rPr lang="en-US" sz="1750" dirty="0">
                <a:solidFill>
                  <a:srgbClr val="49495A"/>
                </a:solidFill>
                <a:latin typeface="Open Sans" pitchFamily="34" charset="0"/>
                <a:ea typeface="Open Sans" pitchFamily="34" charset="-122"/>
                <a:cs typeface="Open Sans" pitchFamily="34" charset="-120"/>
              </a:rPr>
              <a:t>Speak with poise and conviction to demonstrate your expertise and persuade the audience.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
        <p:nvSpPr>
          <p:cNvPr id="4" name="Text 2"/>
          <p:cNvSpPr/>
          <p:nvPr/>
        </p:nvSpPr>
        <p:spPr>
          <a:xfrm>
            <a:off x="2037993" y="724614"/>
            <a:ext cx="8820150" cy="694373"/>
          </a:xfrm>
          <a:prstGeom prst="rect">
            <a:avLst/>
          </a:prstGeom>
          <a:noFill/>
          <a:ln/>
        </p:spPr>
        <p:txBody>
          <a:bodyPr wrap="none" rtlCol="0" anchor="t"/>
          <a:lstStyle/>
          <a:p>
            <a:pPr marL="0" indent="0">
              <a:lnSpc>
                <a:spcPts val="5468"/>
              </a:lnSpc>
              <a:buNone/>
            </a:pPr>
            <a:r>
              <a:rPr lang="en-US" sz="4374" dirty="0">
                <a:solidFill>
                  <a:srgbClr val="5955EB"/>
                </a:solidFill>
                <a:latin typeface="Libre Baskerville" pitchFamily="34" charset="0"/>
                <a:ea typeface="Libre Baskerville" pitchFamily="34" charset="-122"/>
                <a:cs typeface="Libre Baskerville" pitchFamily="34" charset="-120"/>
              </a:rPr>
              <a:t>Conclusion and Key Takeaways</a:t>
            </a:r>
            <a:endParaRPr lang="en-US" sz="4374" dirty="0"/>
          </a:p>
        </p:txBody>
      </p:sp>
      <p:sp>
        <p:nvSpPr>
          <p:cNvPr id="5" name="Shape 3"/>
          <p:cNvSpPr/>
          <p:nvPr/>
        </p:nvSpPr>
        <p:spPr>
          <a:xfrm>
            <a:off x="2037993" y="1863328"/>
            <a:ext cx="10554414" cy="992505"/>
          </a:xfrm>
          <a:prstGeom prst="rect">
            <a:avLst/>
          </a:prstGeom>
          <a:solidFill>
            <a:srgbClr val="DED6FF"/>
          </a:solidFill>
          <a:ln/>
        </p:spPr>
      </p:sp>
      <p:sp>
        <p:nvSpPr>
          <p:cNvPr id="6" name="Text 4"/>
          <p:cNvSpPr/>
          <p:nvPr/>
        </p:nvSpPr>
        <p:spPr>
          <a:xfrm>
            <a:off x="2260163" y="2004179"/>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Active Listening</a:t>
            </a:r>
            <a:endParaRPr lang="en-US" sz="1750" dirty="0"/>
          </a:p>
        </p:txBody>
      </p:sp>
      <p:sp>
        <p:nvSpPr>
          <p:cNvPr id="7" name="Text 5"/>
          <p:cNvSpPr/>
          <p:nvPr/>
        </p:nvSpPr>
        <p:spPr>
          <a:xfrm>
            <a:off x="7541181" y="2004179"/>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Understand perspectives, build rapport, and inform responses.</a:t>
            </a:r>
            <a:endParaRPr lang="en-US" sz="1750" dirty="0"/>
          </a:p>
        </p:txBody>
      </p:sp>
      <p:sp>
        <p:nvSpPr>
          <p:cNvPr id="8" name="Text 6"/>
          <p:cNvSpPr/>
          <p:nvPr/>
        </p:nvSpPr>
        <p:spPr>
          <a:xfrm>
            <a:off x="2260163" y="2996684"/>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Engaging Participation</a:t>
            </a:r>
            <a:endParaRPr lang="en-US" sz="1750" dirty="0"/>
          </a:p>
        </p:txBody>
      </p:sp>
      <p:sp>
        <p:nvSpPr>
          <p:cNvPr id="9" name="Text 7"/>
          <p:cNvSpPr/>
          <p:nvPr/>
        </p:nvSpPr>
        <p:spPr>
          <a:xfrm>
            <a:off x="7541181" y="2996684"/>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Ask open-ended questions, paraphrase, and invite diverse views.</a:t>
            </a:r>
            <a:endParaRPr lang="en-US" sz="1750" dirty="0"/>
          </a:p>
        </p:txBody>
      </p:sp>
      <p:sp>
        <p:nvSpPr>
          <p:cNvPr id="10" name="Shape 8"/>
          <p:cNvSpPr/>
          <p:nvPr/>
        </p:nvSpPr>
        <p:spPr>
          <a:xfrm>
            <a:off x="2037993" y="3848338"/>
            <a:ext cx="10554414" cy="992505"/>
          </a:xfrm>
          <a:prstGeom prst="rect">
            <a:avLst/>
          </a:prstGeom>
          <a:solidFill>
            <a:srgbClr val="DED6FF"/>
          </a:solidFill>
          <a:ln/>
        </p:spPr>
      </p:sp>
      <p:sp>
        <p:nvSpPr>
          <p:cNvPr id="11" name="Text 9"/>
          <p:cNvSpPr/>
          <p:nvPr/>
        </p:nvSpPr>
        <p:spPr>
          <a:xfrm>
            <a:off x="2260163" y="3989189"/>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Handling Disagreements</a:t>
            </a:r>
            <a:endParaRPr lang="en-US" sz="1750" dirty="0"/>
          </a:p>
        </p:txBody>
      </p:sp>
      <p:sp>
        <p:nvSpPr>
          <p:cNvPr id="12" name="Text 10"/>
          <p:cNvSpPr/>
          <p:nvPr/>
        </p:nvSpPr>
        <p:spPr>
          <a:xfrm>
            <a:off x="7541181" y="3989189"/>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Acknowledge, explore, and respond to differing opinions respectfully.</a:t>
            </a:r>
            <a:endParaRPr lang="en-US" sz="1750" dirty="0"/>
          </a:p>
        </p:txBody>
      </p:sp>
      <p:sp>
        <p:nvSpPr>
          <p:cNvPr id="13" name="Text 11"/>
          <p:cNvSpPr/>
          <p:nvPr/>
        </p:nvSpPr>
        <p:spPr>
          <a:xfrm>
            <a:off x="2260163" y="4981694"/>
            <a:ext cx="4829056" cy="355402"/>
          </a:xfrm>
          <a:prstGeom prst="rect">
            <a:avLst/>
          </a:prstGeom>
          <a:noFill/>
          <a:ln/>
        </p:spPr>
        <p:txBody>
          <a:bodyPr wrap="non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Debate Preparation</a:t>
            </a:r>
            <a:endParaRPr lang="en-US" sz="1750" dirty="0"/>
          </a:p>
        </p:txBody>
      </p:sp>
      <p:sp>
        <p:nvSpPr>
          <p:cNvPr id="14" name="Text 12"/>
          <p:cNvSpPr/>
          <p:nvPr/>
        </p:nvSpPr>
        <p:spPr>
          <a:xfrm>
            <a:off x="7541181" y="4981694"/>
            <a:ext cx="4829056" cy="710803"/>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Conduct comprehensive research, organize arguments logically, and anticipate objections.</a:t>
            </a:r>
            <a:endParaRPr lang="en-US" sz="1750" dirty="0"/>
          </a:p>
        </p:txBody>
      </p:sp>
      <p:sp>
        <p:nvSpPr>
          <p:cNvPr id="15" name="Text 13"/>
          <p:cNvSpPr/>
          <p:nvPr/>
        </p:nvSpPr>
        <p:spPr>
          <a:xfrm>
            <a:off x="2037993" y="6083260"/>
            <a:ext cx="10554414" cy="1421606"/>
          </a:xfrm>
          <a:prstGeom prst="rect">
            <a:avLst/>
          </a:prstGeom>
          <a:noFill/>
          <a:ln/>
        </p:spPr>
        <p:txBody>
          <a:bodyPr wrap="square" rtlCol="0" anchor="t"/>
          <a:lstStyle/>
          <a:p>
            <a:pPr marL="0" indent="0">
              <a:lnSpc>
                <a:spcPts val="2799"/>
              </a:lnSpc>
              <a:buNone/>
            </a:pPr>
            <a:r>
              <a:rPr lang="en-US" sz="1750" dirty="0">
                <a:solidFill>
                  <a:srgbClr val="49495A"/>
                </a:solidFill>
                <a:latin typeface="Open Sans" pitchFamily="34" charset="0"/>
                <a:ea typeface="Open Sans" pitchFamily="34" charset="-122"/>
                <a:cs typeface="Open Sans" pitchFamily="34" charset="-120"/>
              </a:rPr>
              <a:t>Effective group discussions and debates require a combination of communication skills, active listening, and the ability to handle disagreements constructively. By implementing the techniques covered in this workshop, you'll be well-equipped to engage in meaningful, productive conversations and debates.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F771B3-4DCF-0412-6AF7-BEFDEC198A37}"/>
              </a:ext>
            </a:extLst>
          </p:cNvPr>
          <p:cNvSpPr txBox="1"/>
          <p:nvPr/>
        </p:nvSpPr>
        <p:spPr>
          <a:xfrm>
            <a:off x="1169580" y="415737"/>
            <a:ext cx="11057861" cy="3567643"/>
          </a:xfrm>
          <a:prstGeom prst="rect">
            <a:avLst/>
          </a:prstGeom>
          <a:noFill/>
        </p:spPr>
        <p:txBody>
          <a:bodyPr wrap="square">
            <a:spAutoFit/>
          </a:bodyPr>
          <a:lstStyle/>
          <a:p>
            <a:pPr marL="0" marR="0" lvl="0" indent="0" algn="l" defTabSz="914400" rtl="0" eaLnBrk="1" fontAlgn="auto" latinLnBrk="0" hangingPunct="1">
              <a:lnSpc>
                <a:spcPts val="5468"/>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955EB"/>
                </a:solidFill>
                <a:effectLst/>
                <a:uLnTx/>
                <a:uFillTx/>
                <a:latin typeface="Libre Baskerville" pitchFamily="34" charset="0"/>
                <a:ea typeface="+mn-ea"/>
                <a:cs typeface="+mn-cs"/>
              </a:rPr>
              <a:t>Literature:</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a:solidFill>
                  <a:srgbClr val="5955EB"/>
                </a:solidFill>
                <a:latin typeface="Libre Baskerville" pitchFamily="34" charset="0"/>
              </a:rPr>
              <a:t>Brookfield S. D., </a:t>
            </a:r>
            <a:r>
              <a:rPr lang="en-US" sz="1800" dirty="0" err="1">
                <a:solidFill>
                  <a:srgbClr val="5955EB"/>
                </a:solidFill>
                <a:latin typeface="Libre Baskerville" pitchFamily="34" charset="0"/>
              </a:rPr>
              <a:t>Preskill</a:t>
            </a:r>
            <a:r>
              <a:rPr lang="en-US" sz="1800" dirty="0">
                <a:solidFill>
                  <a:srgbClr val="5955EB"/>
                </a:solidFill>
                <a:latin typeface="Libre Baskerville" pitchFamily="34" charset="0"/>
              </a:rPr>
              <a:t> S. Discussion as a way of teaching: Tools and techniques for democratic classrooms. – John Wiley &amp; Sons, 2012.</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a:solidFill>
                  <a:srgbClr val="5955EB"/>
                </a:solidFill>
                <a:latin typeface="Libre Baskerville" pitchFamily="34" charset="0"/>
              </a:rPr>
              <a:t>Larson B. E. Classroom discussion: A method of instruction and a curriculum outcome //Teaching and Teacher Education. – 2000. – Т. 16. – №. 5-6. – С. 661-677.</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a:solidFill>
                  <a:srgbClr val="5955EB"/>
                </a:solidFill>
                <a:latin typeface="Libre Baskerville" pitchFamily="34" charset="0"/>
              </a:rPr>
              <a:t>Brookfield S., </a:t>
            </a:r>
            <a:r>
              <a:rPr lang="en-US" sz="1800" dirty="0" err="1">
                <a:solidFill>
                  <a:srgbClr val="5955EB"/>
                </a:solidFill>
                <a:latin typeface="Libre Baskerville" pitchFamily="34" charset="0"/>
              </a:rPr>
              <a:t>Preskill</a:t>
            </a:r>
            <a:r>
              <a:rPr lang="en-US" sz="1800" dirty="0">
                <a:solidFill>
                  <a:srgbClr val="5955EB"/>
                </a:solidFill>
                <a:latin typeface="Libre Baskerville" pitchFamily="34" charset="0"/>
              </a:rPr>
              <a:t> S. Discussion as a way of teaching: Tools and techniques for university teachers. – McGraw-Hill Education (UK), 1999.</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a:solidFill>
                  <a:srgbClr val="5955EB"/>
                </a:solidFill>
                <a:latin typeface="Libre Baskerville" pitchFamily="34" charset="0"/>
              </a:rPr>
              <a:t>Bender T. Discussion-based online teaching to enhance student learning: Theory, practice and assessment. – Taylor &amp; Francis, 2023.</a:t>
            </a:r>
          </a:p>
          <a:p>
            <a:pPr marL="742950" marR="0" lvl="0" indent="-742950" algn="l" defTabSz="914400" rtl="0" eaLnBrk="1" fontAlgn="auto" latinLnBrk="0" hangingPunct="1">
              <a:spcBef>
                <a:spcPts val="0"/>
              </a:spcBef>
              <a:spcAft>
                <a:spcPts val="0"/>
              </a:spcAft>
              <a:buClrTx/>
              <a:buSzTx/>
              <a:buFont typeface="+mj-lt"/>
              <a:buAutoNum type="arabicPeriod"/>
              <a:tabLst/>
              <a:defRPr/>
            </a:pPr>
            <a:r>
              <a:rPr lang="en-US" sz="1800" dirty="0" err="1">
                <a:solidFill>
                  <a:srgbClr val="5955EB"/>
                </a:solidFill>
                <a:latin typeface="Libre Baskerville" pitchFamily="34" charset="0"/>
              </a:rPr>
              <a:t>Oros</a:t>
            </a:r>
            <a:r>
              <a:rPr lang="en-US" sz="1800" dirty="0">
                <a:solidFill>
                  <a:srgbClr val="5955EB"/>
                </a:solidFill>
                <a:latin typeface="Libre Baskerville" pitchFamily="34" charset="0"/>
              </a:rPr>
              <a:t> A. L. Let's debate: Active learning encourages student participation and critical thinking //Journal of Political Science Education. – 2007. – Т. 3. – №. 3. – С. 293-311.</a:t>
            </a:r>
          </a:p>
        </p:txBody>
      </p:sp>
    </p:spTree>
    <p:extLst>
      <p:ext uri="{BB962C8B-B14F-4D97-AF65-F5344CB8AC3E}">
        <p14:creationId xmlns:p14="http://schemas.microsoft.com/office/powerpoint/2010/main" val="551385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776</Words>
  <Application>Microsoft Office PowerPoint</Application>
  <PresentationFormat>Произвольный</PresentationFormat>
  <Paragraphs>85</Paragraphs>
  <Slides>9</Slides>
  <Notes>8</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Libre Baskerville</vt:lpstr>
      <vt:lpstr>Open Sans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Динара Найманова</cp:lastModifiedBy>
  <cp:revision>5</cp:revision>
  <dcterms:created xsi:type="dcterms:W3CDTF">2024-05-05T08:29:17Z</dcterms:created>
  <dcterms:modified xsi:type="dcterms:W3CDTF">2024-06-04T08:53:57Z</dcterms:modified>
</cp:coreProperties>
</file>