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6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48139" y="2133479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4800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Email Etiquette and Formal Letter Writing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833199" y="430205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Effective communication is key in the modern business world. This workshop will cover the essential elements of email etiquette and provide guidance on crafting compelling formal letters that make a lasting impression.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6376749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33199" y="6343293"/>
            <a:ext cx="3407093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3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87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</a:t>
            </a:r>
            <a:r>
              <a:rPr kumimoji="0" lang="en-US" sz="2187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y  </a:t>
            </a:r>
            <a:r>
              <a:rPr kumimoji="0" lang="en-US" sz="2187" b="1" i="0" u="none" strike="noStrike" kern="1200" cap="none" spc="0" normalizeH="0" baseline="0" noProof="0" dirty="0" err="1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Dinara</a:t>
            </a:r>
            <a:r>
              <a:rPr kumimoji="0" lang="en-US" sz="2187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kumimoji="0" lang="en-US" sz="2187" b="1" i="0" u="none" strike="noStrike" kern="1200" cap="none" spc="0" normalizeH="0" baseline="0" noProof="0" dirty="0" err="1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Naimanova</a:t>
            </a:r>
            <a:r>
              <a:rPr kumimoji="0" lang="en-US" sz="2187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M.Ed., senior lecturer of the Primary Education Department,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Faculty of Pedagogy and Psychology,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Abai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 Kazakh National Pedagogical University.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495A"/>
                </a:solidFill>
                <a:effectLst/>
                <a:uLnTx/>
                <a:uFillTx/>
                <a:latin typeface="Open Sans" pitchFamily="34" charset="0"/>
                <a:ea typeface="Open Sans" pitchFamily="34" charset="-122"/>
                <a:cs typeface="Open Sans" pitchFamily="34" charset="-120"/>
              </a:rPr>
              <a:t>Kazakhstan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AD0903-63D5-4184-B8AC-E6BC8E670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" y="-1"/>
            <a:ext cx="2524764" cy="17331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6164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258020" y="3249097"/>
            <a:ext cx="10114240" cy="13306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39"/>
              </a:lnSpc>
              <a:buNone/>
            </a:pPr>
            <a:r>
              <a:rPr lang="en-US" sz="4192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Importance of Professional Communication</a:t>
            </a:r>
            <a:endParaRPr lang="en-US" sz="4192" dirty="0"/>
          </a:p>
        </p:txBody>
      </p:sp>
      <p:sp>
        <p:nvSpPr>
          <p:cNvPr id="6" name="Shape 3"/>
          <p:cNvSpPr/>
          <p:nvPr/>
        </p:nvSpPr>
        <p:spPr>
          <a:xfrm>
            <a:off x="2258020" y="5065395"/>
            <a:ext cx="478988" cy="478988"/>
          </a:xfrm>
          <a:prstGeom prst="roundRect">
            <a:avLst>
              <a:gd name="adj" fmla="val 26673"/>
            </a:avLst>
          </a:prstGeom>
          <a:solidFill>
            <a:srgbClr val="DED6FF"/>
          </a:solidFill>
          <a:ln/>
        </p:spPr>
      </p:sp>
      <p:sp>
        <p:nvSpPr>
          <p:cNvPr id="7" name="Text 4"/>
          <p:cNvSpPr/>
          <p:nvPr/>
        </p:nvSpPr>
        <p:spPr>
          <a:xfrm>
            <a:off x="2426256" y="5105281"/>
            <a:ext cx="142518" cy="3992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4"/>
              </a:lnSpc>
              <a:buNone/>
            </a:pPr>
            <a:r>
              <a:rPr lang="en-US" sz="2515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515" dirty="0"/>
          </a:p>
        </p:txBody>
      </p:sp>
      <p:sp>
        <p:nvSpPr>
          <p:cNvPr id="8" name="Text 5"/>
          <p:cNvSpPr/>
          <p:nvPr/>
        </p:nvSpPr>
        <p:spPr>
          <a:xfrm>
            <a:off x="2949893" y="5138499"/>
            <a:ext cx="2537579" cy="332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2096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Builds Trust</a:t>
            </a:r>
            <a:endParaRPr lang="en-US" sz="2096" dirty="0"/>
          </a:p>
        </p:txBody>
      </p:sp>
      <p:sp>
        <p:nvSpPr>
          <p:cNvPr id="9" name="Text 6"/>
          <p:cNvSpPr/>
          <p:nvPr/>
        </p:nvSpPr>
        <p:spPr>
          <a:xfrm>
            <a:off x="2949893" y="5599033"/>
            <a:ext cx="2537579" cy="20431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3"/>
              </a:lnSpc>
              <a:buNone/>
            </a:pPr>
            <a:r>
              <a:rPr lang="en-US" sz="1677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Well-written emails and letters establish credibility and foster positive relationships with colleagues, clients, and partners.</a:t>
            </a:r>
            <a:endParaRPr lang="en-US" sz="1677" dirty="0"/>
          </a:p>
        </p:txBody>
      </p:sp>
      <p:sp>
        <p:nvSpPr>
          <p:cNvPr id="10" name="Shape 7"/>
          <p:cNvSpPr/>
          <p:nvPr/>
        </p:nvSpPr>
        <p:spPr>
          <a:xfrm>
            <a:off x="5700355" y="5065395"/>
            <a:ext cx="478988" cy="478988"/>
          </a:xfrm>
          <a:prstGeom prst="roundRect">
            <a:avLst>
              <a:gd name="adj" fmla="val 26673"/>
            </a:avLst>
          </a:prstGeom>
          <a:solidFill>
            <a:srgbClr val="DED6FF"/>
          </a:solidFill>
          <a:ln/>
        </p:spPr>
      </p:sp>
      <p:sp>
        <p:nvSpPr>
          <p:cNvPr id="11" name="Text 8"/>
          <p:cNvSpPr/>
          <p:nvPr/>
        </p:nvSpPr>
        <p:spPr>
          <a:xfrm>
            <a:off x="5841444" y="5105281"/>
            <a:ext cx="196810" cy="3992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4"/>
              </a:lnSpc>
              <a:buNone/>
            </a:pPr>
            <a:r>
              <a:rPr lang="en-US" sz="2515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515" dirty="0"/>
          </a:p>
        </p:txBody>
      </p:sp>
      <p:sp>
        <p:nvSpPr>
          <p:cNvPr id="12" name="Text 9"/>
          <p:cNvSpPr/>
          <p:nvPr/>
        </p:nvSpPr>
        <p:spPr>
          <a:xfrm>
            <a:off x="6392228" y="5138499"/>
            <a:ext cx="2537579" cy="665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2096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Enhances Productivity</a:t>
            </a:r>
            <a:endParaRPr lang="en-US" sz="2096" dirty="0"/>
          </a:p>
        </p:txBody>
      </p:sp>
      <p:sp>
        <p:nvSpPr>
          <p:cNvPr id="13" name="Text 10"/>
          <p:cNvSpPr/>
          <p:nvPr/>
        </p:nvSpPr>
        <p:spPr>
          <a:xfrm>
            <a:off x="6392228" y="5931813"/>
            <a:ext cx="2537579" cy="17025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3"/>
              </a:lnSpc>
              <a:buNone/>
            </a:pPr>
            <a:r>
              <a:rPr lang="en-US" sz="1677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Clear, concise communication streamlines workflows and minimizes confusion or delays.</a:t>
            </a:r>
            <a:endParaRPr lang="en-US" sz="1677" dirty="0"/>
          </a:p>
        </p:txBody>
      </p:sp>
      <p:sp>
        <p:nvSpPr>
          <p:cNvPr id="14" name="Shape 11"/>
          <p:cNvSpPr/>
          <p:nvPr/>
        </p:nvSpPr>
        <p:spPr>
          <a:xfrm>
            <a:off x="9142690" y="5065395"/>
            <a:ext cx="478988" cy="478988"/>
          </a:xfrm>
          <a:prstGeom prst="roundRect">
            <a:avLst>
              <a:gd name="adj" fmla="val 26673"/>
            </a:avLst>
          </a:prstGeom>
          <a:solidFill>
            <a:srgbClr val="DED6FF"/>
          </a:solidFill>
          <a:ln/>
        </p:spPr>
      </p:sp>
      <p:sp>
        <p:nvSpPr>
          <p:cNvPr id="15" name="Text 12"/>
          <p:cNvSpPr/>
          <p:nvPr/>
        </p:nvSpPr>
        <p:spPr>
          <a:xfrm>
            <a:off x="9283779" y="5105281"/>
            <a:ext cx="196810" cy="3992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4"/>
              </a:lnSpc>
              <a:buNone/>
            </a:pPr>
            <a:r>
              <a:rPr lang="en-US" sz="2515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515" dirty="0"/>
          </a:p>
        </p:txBody>
      </p:sp>
      <p:sp>
        <p:nvSpPr>
          <p:cNvPr id="16" name="Text 13"/>
          <p:cNvSpPr/>
          <p:nvPr/>
        </p:nvSpPr>
        <p:spPr>
          <a:xfrm>
            <a:off x="9834562" y="5138499"/>
            <a:ext cx="2537579" cy="665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2096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Presents a Polished Image</a:t>
            </a:r>
            <a:endParaRPr lang="en-US" sz="2096" dirty="0"/>
          </a:p>
        </p:txBody>
      </p:sp>
      <p:sp>
        <p:nvSpPr>
          <p:cNvPr id="17" name="Text 14"/>
          <p:cNvSpPr/>
          <p:nvPr/>
        </p:nvSpPr>
        <p:spPr>
          <a:xfrm>
            <a:off x="9834562" y="5931813"/>
            <a:ext cx="2537579" cy="13620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3"/>
              </a:lnSpc>
              <a:buNone/>
            </a:pPr>
            <a:r>
              <a:rPr lang="en-US" sz="1677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Adhering to etiquette standards projects an image of professionalism and competence.</a:t>
            </a:r>
            <a:endParaRPr lang="en-US" sz="16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4728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Elements of Effective Email Structure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9914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Subject Line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560808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clear, specific subject line helps the recipient quickly understand the email's purpose.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9914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Greeting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4560808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Begin with a professional salutation using the recipient's name and title.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9914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Body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4560808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Organize the content into concise paragraphs with a logical flow.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798796"/>
            <a:ext cx="1003720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Crafting a Compelling Subject Line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937510"/>
            <a:ext cx="5166122" cy="1635562"/>
          </a:xfrm>
          <a:prstGeom prst="roundRect">
            <a:avLst>
              <a:gd name="adj" fmla="val 8151"/>
            </a:avLst>
          </a:prstGeom>
          <a:solidFill>
            <a:srgbClr val="DED6FF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15968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Be Specific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3640098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Clearly communicate the email's focus or request in the subject line.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937510"/>
            <a:ext cx="5166122" cy="1635562"/>
          </a:xfrm>
          <a:prstGeom prst="roundRect">
            <a:avLst>
              <a:gd name="adj" fmla="val 8151"/>
            </a:avLst>
          </a:prstGeom>
          <a:solidFill>
            <a:srgbClr val="DED6FF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315968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Keep it Concise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3640098"/>
            <a:ext cx="472178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Aim for 5-7 words that convey the main idea.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1635562"/>
          </a:xfrm>
          <a:prstGeom prst="roundRect">
            <a:avLst>
              <a:gd name="adj" fmla="val 8151"/>
            </a:avLst>
          </a:prstGeom>
          <a:solidFill>
            <a:srgbClr val="DED6FF"/>
          </a:solidFill>
          <a:ln/>
        </p:spPr>
      </p:sp>
      <p:sp>
        <p:nvSpPr>
          <p:cNvPr id="12" name="Text 10"/>
          <p:cNvSpPr/>
          <p:nvPr/>
        </p:nvSpPr>
        <p:spPr>
          <a:xfrm>
            <a:off x="2260163" y="501741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Avoid Fluff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0163" y="5497830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Skip unnecessary words and get straight to the point.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1635562"/>
          </a:xfrm>
          <a:prstGeom prst="roundRect">
            <a:avLst>
              <a:gd name="adj" fmla="val 8151"/>
            </a:avLst>
          </a:prstGeom>
          <a:solidFill>
            <a:srgbClr val="DED6FF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01741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Personalize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497830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the recipient's name or reference a previous conversation.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5844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Tone and Language in Formal Correspondence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691533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469130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Professional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949547"/>
            <a:ext cx="238863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a courteous, respectful tone free of informality or slang.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3691533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4469130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Clear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4759881" y="4949547"/>
            <a:ext cx="238863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Communicate your message directly and avoid ambiguity.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3691533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4469130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Polite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481768" y="4949547"/>
            <a:ext cx="238863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Express gratitude, apologies, or requests in a considerate manner.</a:t>
            </a:r>
            <a:endParaRPr lang="en-US" sz="17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3691533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4469130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Concise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203656" y="4949547"/>
            <a:ext cx="238875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 succinct, eliminating unnecessary words or filler.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06263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Interactive Activity: Email Etiquette Scenarios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4975741"/>
            <a:ext cx="10554414" cy="44410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8" name="Shape 5"/>
          <p:cNvSpPr/>
          <p:nvPr/>
        </p:nvSpPr>
        <p:spPr>
          <a:xfrm>
            <a:off x="4598849" y="4198144"/>
            <a:ext cx="44410" cy="777597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9" name="Shape 6"/>
          <p:cNvSpPr/>
          <p:nvPr/>
        </p:nvSpPr>
        <p:spPr>
          <a:xfrm>
            <a:off x="4371142" y="472582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0" name="Text 7"/>
          <p:cNvSpPr/>
          <p:nvPr/>
        </p:nvSpPr>
        <p:spPr>
          <a:xfrm>
            <a:off x="4546759" y="4767501"/>
            <a:ext cx="14870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3232309" y="27846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Scenario 1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2260163" y="3265051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 need to request an extension on a project deadline from your manager.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292995" y="4975741"/>
            <a:ext cx="44410" cy="777597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14" name="Shape 11"/>
          <p:cNvSpPr/>
          <p:nvPr/>
        </p:nvSpPr>
        <p:spPr>
          <a:xfrm>
            <a:off x="7065288" y="472582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15" name="Text 12"/>
          <p:cNvSpPr/>
          <p:nvPr/>
        </p:nvSpPr>
        <p:spPr>
          <a:xfrm>
            <a:off x="7212568" y="4767501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5926455" y="59756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Scenario 2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4954310" y="6456045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client has emailed you with a complex question about a recent order.</a:t>
            </a:r>
            <a:endParaRPr lang="en-US" sz="1750" dirty="0"/>
          </a:p>
        </p:txBody>
      </p:sp>
      <p:sp>
        <p:nvSpPr>
          <p:cNvPr id="18" name="Shape 15"/>
          <p:cNvSpPr/>
          <p:nvPr/>
        </p:nvSpPr>
        <p:spPr>
          <a:xfrm>
            <a:off x="9987141" y="4198144"/>
            <a:ext cx="44410" cy="777597"/>
          </a:xfrm>
          <a:prstGeom prst="rect">
            <a:avLst/>
          </a:prstGeom>
          <a:solidFill>
            <a:srgbClr val="B8B7E0"/>
          </a:solidFill>
          <a:ln/>
        </p:spPr>
      </p:sp>
      <p:sp>
        <p:nvSpPr>
          <p:cNvPr id="19" name="Shape 16"/>
          <p:cNvSpPr/>
          <p:nvPr/>
        </p:nvSpPr>
        <p:spPr>
          <a:xfrm>
            <a:off x="9759434" y="472582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D6FF"/>
          </a:solidFill>
          <a:ln/>
        </p:spPr>
      </p:sp>
      <p:sp>
        <p:nvSpPr>
          <p:cNvPr id="20" name="Text 17"/>
          <p:cNvSpPr/>
          <p:nvPr/>
        </p:nvSpPr>
        <p:spPr>
          <a:xfrm>
            <a:off x="9906714" y="4767501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21" name="Text 18"/>
          <p:cNvSpPr/>
          <p:nvPr/>
        </p:nvSpPr>
        <p:spPr>
          <a:xfrm>
            <a:off x="8620601" y="278463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Scenario 3</a:t>
            </a:r>
            <a:endParaRPr lang="en-US" sz="2187" dirty="0"/>
          </a:p>
        </p:txBody>
      </p:sp>
      <p:sp>
        <p:nvSpPr>
          <p:cNvPr id="22" name="Text 19"/>
          <p:cNvSpPr/>
          <p:nvPr/>
        </p:nvSpPr>
        <p:spPr>
          <a:xfrm>
            <a:off x="7648456" y="3265051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 need to follow up with a coworker who has not responded to your previous email.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85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Best Practices for Formal Letter Writing</a:t>
            </a:r>
            <a:endParaRPr lang="en-US" sz="43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4688" y="2540913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Opening</a:t>
            </a:r>
            <a:endParaRPr lang="en-US" sz="2175" dirty="0"/>
          </a:p>
        </p:txBody>
      </p:sp>
      <p:sp>
        <p:nvSpPr>
          <p:cNvPr id="8" name="Text 4"/>
          <p:cNvSpPr/>
          <p:nvPr/>
        </p:nvSpPr>
        <p:spPr>
          <a:xfrm>
            <a:off x="2264688" y="3018711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Begin with a clear, courteous greeting and state the purpose upfront.</a:t>
            </a:r>
            <a:endParaRPr lang="en-US" sz="174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4688" y="4308634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Body</a:t>
            </a:r>
            <a:endParaRPr lang="en-US" sz="2175" dirty="0"/>
          </a:p>
        </p:txBody>
      </p:sp>
      <p:sp>
        <p:nvSpPr>
          <p:cNvPr id="11" name="Text 6"/>
          <p:cNvSpPr/>
          <p:nvPr/>
        </p:nvSpPr>
        <p:spPr>
          <a:xfrm>
            <a:off x="2264688" y="4786432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relevant details and background information in a logical flow.</a:t>
            </a:r>
            <a:endParaRPr lang="en-US" sz="174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4688" y="6076355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Closing</a:t>
            </a:r>
            <a:endParaRPr lang="en-US" sz="2175" dirty="0"/>
          </a:p>
        </p:txBody>
      </p:sp>
      <p:sp>
        <p:nvSpPr>
          <p:cNvPr id="14" name="Text 8"/>
          <p:cNvSpPr/>
          <p:nvPr/>
        </p:nvSpPr>
        <p:spPr>
          <a:xfrm>
            <a:off x="2264688" y="6554153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Conclude with a call-to-action or restate the next steps.</a:t>
            </a:r>
            <a:endParaRPr lang="en-US" sz="17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56686"/>
            <a:ext cx="882015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Conclusion and Key Takeaways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195399"/>
            <a:ext cx="10554414" cy="992505"/>
          </a:xfrm>
          <a:prstGeom prst="rect">
            <a:avLst/>
          </a:prstGeom>
          <a:solidFill>
            <a:srgbClr val="DED6FF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336250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 Professionalism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41181" y="3336250"/>
            <a:ext cx="482905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Adhere to etiquette standards to build trust and credibility.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260163" y="4328755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Communicate Clearly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41181" y="4328755"/>
            <a:ext cx="482905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concise, unambiguous language to streamline workflows.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2037993" y="5180409"/>
            <a:ext cx="10554414" cy="992505"/>
          </a:xfrm>
          <a:prstGeom prst="rect">
            <a:avLst/>
          </a:prstGeom>
          <a:solidFill>
            <a:srgbClr val="DED6FF"/>
          </a:solidFill>
          <a:ln/>
        </p:spPr>
      </p:sp>
      <p:sp>
        <p:nvSpPr>
          <p:cNvPr id="11" name="Text 9"/>
          <p:cNvSpPr/>
          <p:nvPr/>
        </p:nvSpPr>
        <p:spPr>
          <a:xfrm>
            <a:off x="2260163" y="5321260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Pay Attention to Detail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41181" y="5321260"/>
            <a:ext cx="482905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Crafting compelling subject lines and letter structures leaves a lasting impression.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CDE648-3682-14B4-7FE1-980A5B17888F}"/>
              </a:ext>
            </a:extLst>
          </p:cNvPr>
          <p:cNvSpPr txBox="1"/>
          <p:nvPr/>
        </p:nvSpPr>
        <p:spPr>
          <a:xfrm>
            <a:off x="1233376" y="724634"/>
            <a:ext cx="10462437" cy="384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955EB"/>
                </a:solidFill>
                <a:effectLst/>
                <a:uLnTx/>
                <a:uFillTx/>
                <a:latin typeface="Libre Baskerville" pitchFamily="34" charset="0"/>
                <a:ea typeface="+mn-ea"/>
                <a:cs typeface="+mn-cs"/>
              </a:rPr>
              <a:t>Literature: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dirty="0" err="1">
                <a:solidFill>
                  <a:srgbClr val="5955EB"/>
                </a:solidFill>
                <a:latin typeface="Libre Baskerville" pitchFamily="34" charset="0"/>
              </a:rPr>
              <a:t>Dürscheid</a:t>
            </a:r>
            <a:r>
              <a:rPr lang="en-US" sz="1800" dirty="0">
                <a:solidFill>
                  <a:srgbClr val="5955EB"/>
                </a:solidFill>
                <a:latin typeface="Libre Baskerville" pitchFamily="34" charset="0"/>
              </a:rPr>
              <a:t> C. et al. Email communication //Handbooks of Pragmatics [HOPS]. – 2013. – №. 9. – С. 35-54.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dirty="0">
                <a:solidFill>
                  <a:srgbClr val="5955EB"/>
                </a:solidFill>
                <a:latin typeface="Libre Baskerville" pitchFamily="34" charset="0"/>
              </a:rPr>
              <a:t>McKay D. R. Email Etiquette //About. com: Career Planning. – 2010.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dirty="0">
                <a:solidFill>
                  <a:srgbClr val="5955EB"/>
                </a:solidFill>
                <a:latin typeface="Libre Baskerville" pitchFamily="34" charset="0"/>
              </a:rPr>
              <a:t>Whang Y., Wendler-Shaw P. Writing letters and emails in English: correspondence for the editorial office //Science Editing. – 2021. – Т. 8. – №. 2. – С. 186-192.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dirty="0" err="1">
                <a:solidFill>
                  <a:srgbClr val="5955EB"/>
                </a:solidFill>
                <a:latin typeface="Libre Baskerville" pitchFamily="34" charset="0"/>
              </a:rPr>
              <a:t>Danet</a:t>
            </a:r>
            <a:r>
              <a:rPr lang="en-US" sz="1800" dirty="0">
                <a:solidFill>
                  <a:srgbClr val="5955EB"/>
                </a:solidFill>
                <a:latin typeface="Libre Baskerville" pitchFamily="34" charset="0"/>
              </a:rPr>
              <a:t> B. The language of email //European Union Summer School. – 2002. – С. 1-27.</a:t>
            </a:r>
          </a:p>
          <a:p>
            <a:pPr marL="742950" marR="0" lvl="0" indent="-7429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dirty="0">
                <a:solidFill>
                  <a:srgbClr val="5955EB"/>
                </a:solidFill>
                <a:latin typeface="Libre Baskerville" pitchFamily="34" charset="0"/>
              </a:rPr>
              <a:t>Taylor S. Email etiquette: A fresh look at dealing effectively with e-mail, developing great style, and writing clear, concise messages. – Marshall Cavendish International Asia Pte Ltd, 2009.</a:t>
            </a:r>
          </a:p>
        </p:txBody>
      </p:sp>
    </p:spTree>
    <p:extLst>
      <p:ext uri="{BB962C8B-B14F-4D97-AF65-F5344CB8AC3E}">
        <p14:creationId xmlns:p14="http://schemas.microsoft.com/office/powerpoint/2010/main" val="394170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578</Words>
  <Application>Microsoft Office PowerPoint</Application>
  <PresentationFormat>Произвольный</PresentationFormat>
  <Paragraphs>79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Libre Baskerville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Динара Найманова</cp:lastModifiedBy>
  <cp:revision>6</cp:revision>
  <dcterms:created xsi:type="dcterms:W3CDTF">2024-05-05T08:25:43Z</dcterms:created>
  <dcterms:modified xsi:type="dcterms:W3CDTF">2024-06-04T08:53:42Z</dcterms:modified>
</cp:coreProperties>
</file>