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6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-762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5578" y="1932070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5400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Techniques for Persuasive Speeches</a:t>
            </a:r>
            <a:endParaRPr lang="en-US" sz="5400" dirty="0"/>
          </a:p>
        </p:txBody>
      </p:sp>
      <p:sp>
        <p:nvSpPr>
          <p:cNvPr id="6" name="Text 3"/>
          <p:cNvSpPr/>
          <p:nvPr/>
        </p:nvSpPr>
        <p:spPr>
          <a:xfrm>
            <a:off x="833199" y="435420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Unlock the power of persuasion and captivate your audience with impactful speeches. Explore the essential techniques to craft compelling narratives, leverage rhetorical devices, and engage your listeners in a dynamic, interactive experience.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6376749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833199" y="6345104"/>
            <a:ext cx="3407093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3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7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by </a:t>
            </a:r>
            <a:r>
              <a:rPr kumimoji="0" lang="en-US" sz="2187" b="1" i="0" u="none" strike="noStrike" kern="1200" cap="none" spc="0" normalizeH="0" baseline="0" noProof="0" dirty="0" err="1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By</a:t>
            </a:r>
            <a:r>
              <a:rPr kumimoji="0" lang="en-US" sz="2187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 </a:t>
            </a:r>
            <a:r>
              <a:rPr kumimoji="0" lang="en-US" sz="2187" b="1" i="0" u="none" strike="noStrike" kern="1200" cap="none" spc="0" normalizeH="0" baseline="0" noProof="0" dirty="0" err="1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Dinara</a:t>
            </a:r>
            <a:r>
              <a:rPr kumimoji="0" lang="en-US" sz="2187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kumimoji="0" lang="en-US" sz="2187" b="1" i="0" u="none" strike="noStrike" kern="1200" cap="none" spc="0" normalizeH="0" baseline="0" noProof="0" dirty="0" err="1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Naimanova</a:t>
            </a:r>
            <a:r>
              <a:rPr kumimoji="0" lang="en-US" sz="2187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M.Ed., senior lecturer of the Primary Education Department,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Faculty of Pedagogy and Psychology,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Abai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Kazakh National Pedagogical University.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Kazakhstan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095B20-0F3D-16E1-B4A0-39DD9A6E7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" y="-1"/>
            <a:ext cx="2524764" cy="17331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220873"/>
            <a:ext cx="948392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Principles of Effective Persuasion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470672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Ethos: Establish Credibility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387215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 trust and authority by demonstrating your expertise, character, and good intentions.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470672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Pathos: Appeal to Emotions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387215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Evoke emotions that resonate with your audience and inspire them to action.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470672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Logos: Provide Logical Arguments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387215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Present well-reasoned, fact-based arguments to support your position.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15465"/>
            <a:ext cx="938676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Analyzing Persuasive Techniques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12777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6" name="Text 4"/>
          <p:cNvSpPr/>
          <p:nvPr/>
        </p:nvSpPr>
        <p:spPr>
          <a:xfrm>
            <a:off x="2213610" y="3169444"/>
            <a:ext cx="14870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204091"/>
            <a:ext cx="298811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Rhetorical Questions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684508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Engage the audience by posing thought-provoking questions.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312777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0" name="Text 8"/>
          <p:cNvSpPr/>
          <p:nvPr/>
        </p:nvSpPr>
        <p:spPr>
          <a:xfrm>
            <a:off x="7573566" y="3169444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204091"/>
            <a:ext cx="376368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Repetition and Parallelism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684508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Reinforce key messages through strategic repetition and parallel structures.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479107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4" name="Text 12"/>
          <p:cNvSpPr/>
          <p:nvPr/>
        </p:nvSpPr>
        <p:spPr>
          <a:xfrm>
            <a:off x="2185273" y="4832747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4867394"/>
            <a:ext cx="360259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Analogies and Metaphors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347811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vivid comparisons to help the audience better understand complex ideas.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479107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8" name="Text 16"/>
          <p:cNvSpPr/>
          <p:nvPr/>
        </p:nvSpPr>
        <p:spPr>
          <a:xfrm>
            <a:off x="7578685" y="4832747"/>
            <a:ext cx="195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4867394"/>
            <a:ext cx="336970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Storytelling Techniques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347811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Captivate the audience by weaving compelling narratives into your speech.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7495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12708" y="3019663"/>
            <a:ext cx="8164592" cy="6186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72"/>
              </a:lnSpc>
              <a:buNone/>
            </a:pPr>
            <a:r>
              <a:rPr lang="en-US" sz="3898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Crafting a Compelling Narrative</a:t>
            </a:r>
            <a:endParaRPr lang="en-US" sz="3898" dirty="0"/>
          </a:p>
        </p:txBody>
      </p:sp>
      <p:sp>
        <p:nvSpPr>
          <p:cNvPr id="6" name="Shape 3"/>
          <p:cNvSpPr/>
          <p:nvPr/>
        </p:nvSpPr>
        <p:spPr>
          <a:xfrm>
            <a:off x="7295317" y="3935254"/>
            <a:ext cx="39529" cy="3749635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7" name="Shape 4"/>
          <p:cNvSpPr/>
          <p:nvPr/>
        </p:nvSpPr>
        <p:spPr>
          <a:xfrm>
            <a:off x="6399431" y="4292798"/>
            <a:ext cx="692944" cy="39529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8" name="Shape 5"/>
          <p:cNvSpPr/>
          <p:nvPr/>
        </p:nvSpPr>
        <p:spPr>
          <a:xfrm>
            <a:off x="7092375" y="4089916"/>
            <a:ext cx="445413" cy="445413"/>
          </a:xfrm>
          <a:prstGeom prst="roundRect">
            <a:avLst>
              <a:gd name="adj" fmla="val 26672"/>
            </a:avLst>
          </a:prstGeom>
          <a:solidFill>
            <a:srgbClr val="DED6FF"/>
          </a:solidFill>
          <a:ln/>
        </p:spPr>
      </p:sp>
      <p:sp>
        <p:nvSpPr>
          <p:cNvPr id="9" name="Text 6"/>
          <p:cNvSpPr/>
          <p:nvPr/>
        </p:nvSpPr>
        <p:spPr>
          <a:xfrm>
            <a:off x="7248823" y="4127063"/>
            <a:ext cx="132517" cy="3711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23"/>
              </a:lnSpc>
              <a:buNone/>
            </a:pPr>
            <a:r>
              <a:rPr lang="en-US" sz="2339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339" dirty="0"/>
          </a:p>
        </p:txBody>
      </p:sp>
      <p:sp>
        <p:nvSpPr>
          <p:cNvPr id="10" name="Text 7"/>
          <p:cNvSpPr/>
          <p:nvPr/>
        </p:nvSpPr>
        <p:spPr>
          <a:xfrm>
            <a:off x="3751183" y="4133136"/>
            <a:ext cx="2474952" cy="3093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36"/>
              </a:lnSpc>
              <a:buNone/>
            </a:pPr>
            <a:r>
              <a:rPr lang="en-US" sz="1949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Introduction</a:t>
            </a:r>
            <a:endParaRPr lang="en-US" sz="1949" dirty="0"/>
          </a:p>
        </p:txBody>
      </p:sp>
      <p:sp>
        <p:nvSpPr>
          <p:cNvPr id="11" name="Text 8"/>
          <p:cNvSpPr/>
          <p:nvPr/>
        </p:nvSpPr>
        <p:spPr>
          <a:xfrm>
            <a:off x="2612708" y="4561165"/>
            <a:ext cx="3613428" cy="9501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94"/>
              </a:lnSpc>
              <a:buNone/>
            </a:pPr>
            <a:r>
              <a:rPr lang="en-US" sz="1559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Grab the audience's attention with a strong opening that sets the stage for your message.</a:t>
            </a:r>
            <a:endParaRPr lang="en-US" sz="1559" dirty="0"/>
          </a:p>
        </p:txBody>
      </p:sp>
      <p:sp>
        <p:nvSpPr>
          <p:cNvPr id="12" name="Shape 9"/>
          <p:cNvSpPr/>
          <p:nvPr/>
        </p:nvSpPr>
        <p:spPr>
          <a:xfrm>
            <a:off x="7537787" y="5282565"/>
            <a:ext cx="692944" cy="39529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13" name="Shape 10"/>
          <p:cNvSpPr/>
          <p:nvPr/>
        </p:nvSpPr>
        <p:spPr>
          <a:xfrm>
            <a:off x="7092375" y="5079683"/>
            <a:ext cx="445413" cy="445413"/>
          </a:xfrm>
          <a:prstGeom prst="roundRect">
            <a:avLst>
              <a:gd name="adj" fmla="val 26672"/>
            </a:avLst>
          </a:prstGeom>
          <a:solidFill>
            <a:srgbClr val="DED6FF"/>
          </a:solidFill>
          <a:ln/>
        </p:spPr>
      </p:sp>
      <p:sp>
        <p:nvSpPr>
          <p:cNvPr id="14" name="Text 11"/>
          <p:cNvSpPr/>
          <p:nvPr/>
        </p:nvSpPr>
        <p:spPr>
          <a:xfrm>
            <a:off x="7223581" y="5116830"/>
            <a:ext cx="182999" cy="3711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23"/>
              </a:lnSpc>
              <a:buNone/>
            </a:pPr>
            <a:r>
              <a:rPr lang="en-US" sz="2339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339" dirty="0"/>
          </a:p>
        </p:txBody>
      </p:sp>
      <p:sp>
        <p:nvSpPr>
          <p:cNvPr id="15" name="Text 12"/>
          <p:cNvSpPr/>
          <p:nvPr/>
        </p:nvSpPr>
        <p:spPr>
          <a:xfrm>
            <a:off x="8404027" y="5122902"/>
            <a:ext cx="2474952" cy="3093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6"/>
              </a:lnSpc>
              <a:buNone/>
            </a:pPr>
            <a:r>
              <a:rPr lang="en-US" sz="1949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Body</a:t>
            </a:r>
            <a:endParaRPr lang="en-US" sz="1949" dirty="0"/>
          </a:p>
        </p:txBody>
      </p:sp>
      <p:sp>
        <p:nvSpPr>
          <p:cNvPr id="16" name="Text 13"/>
          <p:cNvSpPr/>
          <p:nvPr/>
        </p:nvSpPr>
        <p:spPr>
          <a:xfrm>
            <a:off x="8404027" y="5550932"/>
            <a:ext cx="3613547" cy="9501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559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 your argument or story in a clear, logical flow, using vivid language and relatable examples.</a:t>
            </a:r>
            <a:endParaRPr lang="en-US" sz="1559" dirty="0"/>
          </a:p>
        </p:txBody>
      </p:sp>
      <p:sp>
        <p:nvSpPr>
          <p:cNvPr id="17" name="Shape 14"/>
          <p:cNvSpPr/>
          <p:nvPr/>
        </p:nvSpPr>
        <p:spPr>
          <a:xfrm>
            <a:off x="6399431" y="6268403"/>
            <a:ext cx="692944" cy="39529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18" name="Shape 15"/>
          <p:cNvSpPr/>
          <p:nvPr/>
        </p:nvSpPr>
        <p:spPr>
          <a:xfrm>
            <a:off x="7092375" y="6065520"/>
            <a:ext cx="445413" cy="445413"/>
          </a:xfrm>
          <a:prstGeom prst="roundRect">
            <a:avLst>
              <a:gd name="adj" fmla="val 26672"/>
            </a:avLst>
          </a:prstGeom>
          <a:solidFill>
            <a:srgbClr val="DED6FF"/>
          </a:solidFill>
          <a:ln/>
        </p:spPr>
      </p:sp>
      <p:sp>
        <p:nvSpPr>
          <p:cNvPr id="19" name="Text 16"/>
          <p:cNvSpPr/>
          <p:nvPr/>
        </p:nvSpPr>
        <p:spPr>
          <a:xfrm>
            <a:off x="7223581" y="6102668"/>
            <a:ext cx="182999" cy="3711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23"/>
              </a:lnSpc>
              <a:buNone/>
            </a:pPr>
            <a:r>
              <a:rPr lang="en-US" sz="2339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339" dirty="0"/>
          </a:p>
        </p:txBody>
      </p:sp>
      <p:sp>
        <p:nvSpPr>
          <p:cNvPr id="20" name="Text 17"/>
          <p:cNvSpPr/>
          <p:nvPr/>
        </p:nvSpPr>
        <p:spPr>
          <a:xfrm>
            <a:off x="3751183" y="6108740"/>
            <a:ext cx="2474952" cy="3093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36"/>
              </a:lnSpc>
              <a:buNone/>
            </a:pPr>
            <a:r>
              <a:rPr lang="en-US" sz="1949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Conclusion</a:t>
            </a:r>
            <a:endParaRPr lang="en-US" sz="1949" dirty="0"/>
          </a:p>
        </p:txBody>
      </p:sp>
      <p:sp>
        <p:nvSpPr>
          <p:cNvPr id="21" name="Text 18"/>
          <p:cNvSpPr/>
          <p:nvPr/>
        </p:nvSpPr>
        <p:spPr>
          <a:xfrm>
            <a:off x="2612708" y="6536769"/>
            <a:ext cx="3613428" cy="9501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94"/>
              </a:lnSpc>
              <a:buNone/>
            </a:pPr>
            <a:r>
              <a:rPr lang="en-US" sz="1559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Leave a lasting impression by summarizing your key points and inspiring the audience to action.</a:t>
            </a:r>
            <a:endParaRPr lang="en-US" sz="15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54279"/>
            <a:ext cx="1028211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Using Rhetorical Devices Effectively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992993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770590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Metaphors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251008"/>
            <a:ext cx="2388632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Tap into the power of metaphors to make abstract ideas more tangible and memorable.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1" y="2992993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3770590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Rhetorical Questions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4759881" y="4598194"/>
            <a:ext cx="2388632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Engage the audience and prompt deeper reflection with thoughtful rhetorical questions.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2992993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770590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Repetition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7481768" y="4251008"/>
            <a:ext cx="2388632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Reinforce key messages through strategic repetition and parallel sentence structures.</a:t>
            </a:r>
            <a:endParaRPr lang="en-US" sz="17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656" y="2992993"/>
            <a:ext cx="555427" cy="5554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3770590"/>
            <a:ext cx="2388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Anecdotes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10203656" y="4251008"/>
            <a:ext cx="238875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relatable personal stories to illustrate your points and connect with the audience.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85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Engaging the Audience through Interaction</a:t>
            </a:r>
            <a:endParaRPr lang="en-US" sz="43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4688" y="2540913"/>
            <a:ext cx="3411855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Encourage Participation</a:t>
            </a:r>
            <a:endParaRPr lang="en-US" sz="2175" dirty="0"/>
          </a:p>
        </p:txBody>
      </p:sp>
      <p:sp>
        <p:nvSpPr>
          <p:cNvPr id="8" name="Text 4"/>
          <p:cNvSpPr/>
          <p:nvPr/>
        </p:nvSpPr>
        <p:spPr>
          <a:xfrm>
            <a:off x="22646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Invite the audience to ask questions, share their perspectives, or participate in activities.</a:t>
            </a:r>
            <a:endParaRPr lang="en-US" sz="174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4688" y="4308634"/>
            <a:ext cx="2865477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Facilitate Discussion</a:t>
            </a:r>
            <a:endParaRPr lang="en-US" sz="2175" dirty="0"/>
          </a:p>
        </p:txBody>
      </p:sp>
      <p:sp>
        <p:nvSpPr>
          <p:cNvPr id="11" name="Text 6"/>
          <p:cNvSpPr/>
          <p:nvPr/>
        </p:nvSpPr>
        <p:spPr>
          <a:xfrm>
            <a:off x="22646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Foster an engaging dialogue by responding to the audience's input and building upon their ideas.</a:t>
            </a:r>
            <a:endParaRPr lang="en-US" sz="174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64688" y="6076355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Maintain Energy</a:t>
            </a:r>
            <a:endParaRPr lang="en-US" sz="2175" dirty="0"/>
          </a:p>
        </p:txBody>
      </p:sp>
      <p:sp>
        <p:nvSpPr>
          <p:cNvPr id="14" name="Text 8"/>
          <p:cNvSpPr/>
          <p:nvPr/>
        </p:nvSpPr>
        <p:spPr>
          <a:xfrm>
            <a:off x="22646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dynamic body language, vocal variety, and enthusiasm to keep the audience engaged.</a:t>
            </a:r>
            <a:endParaRPr lang="en-US" sz="17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09620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Handling Objections and Counterarguments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929295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DED6FF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151465"/>
            <a:ext cx="308336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Anticipate Challenges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3631883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potential objections and counterarguments, and develop thoughtful responses in advance.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929295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DED6FF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3151465"/>
            <a:ext cx="332553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Acknowledge Concerns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3631883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Address objections directly and empathetically, demonstrating your understanding of the audience's perspective.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5142428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DED6FF"/>
          </a:solidFill>
          <a:ln/>
        </p:spPr>
      </p:sp>
      <p:sp>
        <p:nvSpPr>
          <p:cNvPr id="12" name="Text 10"/>
          <p:cNvSpPr/>
          <p:nvPr/>
        </p:nvSpPr>
        <p:spPr>
          <a:xfrm>
            <a:off x="2260163" y="5364599"/>
            <a:ext cx="40382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Provide Balanced Responses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0163" y="5845016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Offer well-reasoned, fact-based rebuttals that strengthen your position while also respecting opposing views.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5142428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DED6FF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36459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Remain Composed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5845016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 a calm and confident demeanor, even when faced with difficult questions or criticisms.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250281"/>
            <a:ext cx="882015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Conclusion and Key Takeaways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388995"/>
            <a:ext cx="10553343" cy="637103"/>
          </a:xfrm>
          <a:prstGeom prst="rect">
            <a:avLst/>
          </a:prstGeom>
          <a:solidFill>
            <a:srgbClr val="DED6FF"/>
          </a:solidFill>
          <a:ln/>
        </p:spPr>
      </p:sp>
      <p:sp>
        <p:nvSpPr>
          <p:cNvPr id="6" name="Text 4"/>
          <p:cNvSpPr/>
          <p:nvPr/>
        </p:nvSpPr>
        <p:spPr>
          <a:xfrm>
            <a:off x="2261473" y="3529846"/>
            <a:ext cx="3069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Establish Credibility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82628" y="3529846"/>
            <a:ext cx="306538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Appeal to Emotions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299972" y="3529846"/>
            <a:ext cx="3069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Logical Arguments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2261473" y="4166949"/>
            <a:ext cx="3069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Utilize Rhetorical Devices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782628" y="4166949"/>
            <a:ext cx="306538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Engage the Audience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299972" y="4166949"/>
            <a:ext cx="3069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Respond to Objections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2037993" y="4913114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Mastering the art of persuasive speeches requires a multifaceted approach. By applying these techniques, you can captivate your audience, effectively convey your message, and inspire them to action.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2C852E-77C7-F3D9-0F98-661CA41B8416}"/>
              </a:ext>
            </a:extLst>
          </p:cNvPr>
          <p:cNvSpPr txBox="1"/>
          <p:nvPr/>
        </p:nvSpPr>
        <p:spPr>
          <a:xfrm>
            <a:off x="967562" y="490165"/>
            <a:ext cx="10951535" cy="3290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955EB"/>
                </a:solidFill>
                <a:effectLst/>
                <a:uLnTx/>
                <a:uFillTx/>
                <a:latin typeface="Libre Baskerville" pitchFamily="34" charset="0"/>
                <a:ea typeface="+mn-ea"/>
                <a:cs typeface="+mn-cs"/>
              </a:rPr>
              <a:t>Literature: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dirty="0">
                <a:solidFill>
                  <a:srgbClr val="5955EB"/>
                </a:solidFill>
                <a:latin typeface="Libre Baskerville" pitchFamily="34" charset="0"/>
              </a:rPr>
              <a:t>Ballinger B. J., Brand J. D. Persuasive speaking: A review to enhance the educational experience //National Forensic Journal. – 1987. – Т. 5. – №. 1. – С. 49-54.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dirty="0">
                <a:solidFill>
                  <a:srgbClr val="5955EB"/>
                </a:solidFill>
                <a:latin typeface="Libre Baskerville" pitchFamily="34" charset="0"/>
              </a:rPr>
              <a:t> Romanova I. D., Smirnova I. V. Persuasive techniques in advertising //Training, language and culture. – 2019. – Т. 3. – №. 2. – С. 55-70.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5955EB"/>
                </a:solidFill>
                <a:latin typeface="Libre Baskerville" pitchFamily="34" charset="0"/>
              </a:rPr>
              <a:t>Li L. The Analysis of Persuasion Techniques in Impromptu Speaking Contest. – 2024.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5955EB"/>
                </a:solidFill>
                <a:latin typeface="Libre Baskerville" pitchFamily="34" charset="0"/>
              </a:rPr>
              <a:t>Li L. The Analysis of Persuasion Techniques in Impromptu Speaking Contest. – 2024.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5955EB"/>
                </a:solidFill>
                <a:latin typeface="Libre Baskerville" pitchFamily="34" charset="0"/>
              </a:rPr>
              <a:t>Leon M. Persuasive Speeches //Public Speaking as Performance. – 2023.</a:t>
            </a:r>
          </a:p>
        </p:txBody>
      </p:sp>
    </p:spTree>
    <p:extLst>
      <p:ext uri="{BB962C8B-B14F-4D97-AF65-F5344CB8AC3E}">
        <p14:creationId xmlns:p14="http://schemas.microsoft.com/office/powerpoint/2010/main" val="969302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630</Words>
  <Application>Microsoft Office PowerPoint</Application>
  <PresentationFormat>Произвольный</PresentationFormat>
  <Paragraphs>83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Libre Baskerville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Динара Найманова</cp:lastModifiedBy>
  <cp:revision>5</cp:revision>
  <dcterms:created xsi:type="dcterms:W3CDTF">2024-05-05T08:20:31Z</dcterms:created>
  <dcterms:modified xsi:type="dcterms:W3CDTF">2024-06-04T08:53:29Z</dcterms:modified>
</cp:coreProperties>
</file>