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2" d="100"/>
          <a:sy n="72" d="100"/>
        </p:scale>
        <p:origin x="523"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1599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pic>
        <p:nvPicPr>
          <p:cNvPr id="4" name="Image 0" descr="preencoded.png"/>
          <p:cNvPicPr>
            <a:picLocks noChangeAspect="1"/>
          </p:cNvPicPr>
          <p:nvPr/>
        </p:nvPicPr>
        <p:blipFill>
          <a:blip r:embed="rId3"/>
          <a:stretch>
            <a:fillRect/>
          </a:stretch>
        </p:blipFill>
        <p:spPr>
          <a:xfrm>
            <a:off x="9151620" y="0"/>
            <a:ext cx="5486400" cy="8229600"/>
          </a:xfrm>
          <a:prstGeom prst="rect">
            <a:avLst/>
          </a:prstGeom>
        </p:spPr>
      </p:pic>
      <p:sp>
        <p:nvSpPr>
          <p:cNvPr id="5" name="Text 2"/>
          <p:cNvSpPr/>
          <p:nvPr/>
        </p:nvSpPr>
        <p:spPr>
          <a:xfrm>
            <a:off x="561995" y="2009775"/>
            <a:ext cx="7679769" cy="4210050"/>
          </a:xfrm>
          <a:prstGeom prst="rect">
            <a:avLst/>
          </a:prstGeom>
          <a:noFill/>
          <a:ln/>
        </p:spPr>
        <p:txBody>
          <a:bodyPr wrap="square" rtlCol="0" anchor="t"/>
          <a:lstStyle/>
          <a:p>
            <a:pPr marL="0" indent="0">
              <a:lnSpc>
                <a:spcPts val="6630"/>
              </a:lnSpc>
              <a:buNone/>
            </a:pPr>
            <a:r>
              <a:rPr lang="en-US" sz="4400" dirty="0">
                <a:solidFill>
                  <a:srgbClr val="5955EB"/>
                </a:solidFill>
                <a:latin typeface="Libre Baskerville" pitchFamily="34" charset="0"/>
                <a:ea typeface="Libre Baskerville" pitchFamily="34" charset="-122"/>
                <a:cs typeface="Libre Baskerville" pitchFamily="34" charset="-120"/>
              </a:rPr>
              <a:t>Sentence and Paragraph Construction: Mastering Cohesion and Coherence</a:t>
            </a:r>
            <a:endParaRPr lang="en-US" sz="4400" dirty="0"/>
          </a:p>
        </p:txBody>
      </p:sp>
      <p:sp>
        <p:nvSpPr>
          <p:cNvPr id="6" name="Text 3"/>
          <p:cNvSpPr/>
          <p:nvPr/>
        </p:nvSpPr>
        <p:spPr>
          <a:xfrm>
            <a:off x="732115" y="4872613"/>
            <a:ext cx="7679769" cy="937260"/>
          </a:xfrm>
          <a:prstGeom prst="rect">
            <a:avLst/>
          </a:prstGeom>
          <a:noFill/>
          <a:ln/>
        </p:spPr>
        <p:txBody>
          <a:bodyPr wrap="square" rtlCol="0" anchor="t"/>
          <a:lstStyle/>
          <a:p>
            <a:pPr marL="0" indent="0">
              <a:lnSpc>
                <a:spcPts val="2460"/>
              </a:lnSpc>
              <a:buNone/>
            </a:pPr>
            <a:r>
              <a:rPr lang="en-US" sz="1537" dirty="0">
                <a:solidFill>
                  <a:srgbClr val="49495A"/>
                </a:solidFill>
                <a:latin typeface="Open Sans" pitchFamily="34" charset="0"/>
                <a:ea typeface="Open Sans" pitchFamily="34" charset="-122"/>
                <a:cs typeface="Open Sans" pitchFamily="34" charset="-120"/>
              </a:rPr>
              <a:t>Crafting effective sentences and paragraphs is the foundation of powerful written communication. In this workshop, we'll explore the principles of cohesion and coherence, equipping you with the skills to write with clarity, flow, and impact.</a:t>
            </a:r>
            <a:endParaRPr lang="en-US" sz="1537" dirty="0"/>
          </a:p>
        </p:txBody>
      </p:sp>
      <p:sp>
        <p:nvSpPr>
          <p:cNvPr id="7" name="Shape 4"/>
          <p:cNvSpPr/>
          <p:nvPr/>
        </p:nvSpPr>
        <p:spPr>
          <a:xfrm>
            <a:off x="732115" y="6788348"/>
            <a:ext cx="312301" cy="312301"/>
          </a:xfrm>
          <a:prstGeom prst="roundRect">
            <a:avLst>
              <a:gd name="adj" fmla="val 29276517"/>
            </a:avLst>
          </a:prstGeom>
          <a:noFill/>
          <a:ln w="7620">
            <a:solidFill>
              <a:srgbClr val="FFFFFF"/>
            </a:solidFill>
            <a:prstDash val="solid"/>
          </a:ln>
        </p:spPr>
      </p:sp>
      <p:sp>
        <p:nvSpPr>
          <p:cNvPr id="9" name="Text 5"/>
          <p:cNvSpPr/>
          <p:nvPr/>
        </p:nvSpPr>
        <p:spPr>
          <a:xfrm>
            <a:off x="732115" y="6271737"/>
            <a:ext cx="2993708" cy="341709"/>
          </a:xfrm>
          <a:prstGeom prst="rect">
            <a:avLst/>
          </a:prstGeom>
          <a:noFill/>
          <a:ln/>
        </p:spPr>
        <p:txBody>
          <a:bodyPr wrap="none" rtlCol="0" anchor="t"/>
          <a:lstStyle/>
          <a:p>
            <a:pPr marL="0" marR="0" lvl="0" indent="0" algn="l" defTabSz="914400" rtl="0" eaLnBrk="1" fontAlgn="auto" latinLnBrk="0" hangingPunct="1">
              <a:lnSpc>
                <a:spcPts val="3062"/>
              </a:lnSpc>
              <a:spcBef>
                <a:spcPts val="0"/>
              </a:spcBef>
              <a:spcAft>
                <a:spcPts val="0"/>
              </a:spcAft>
              <a:buClrTx/>
              <a:buSzTx/>
              <a:buFontTx/>
              <a:buNone/>
              <a:tabLst/>
              <a:defRPr/>
            </a:pPr>
            <a:r>
              <a:rPr kumimoji="0" lang="en-US" sz="2187" b="1"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by </a:t>
            </a:r>
            <a:r>
              <a:rPr kumimoji="0" lang="en-US" sz="2187" b="1" i="0" u="none" strike="noStrike" kern="1200" cap="none" spc="0" normalizeH="0" baseline="0" noProof="0" dirty="0" err="1">
                <a:ln>
                  <a:noFill/>
                </a:ln>
                <a:solidFill>
                  <a:srgbClr val="49495A"/>
                </a:solidFill>
                <a:effectLst/>
                <a:uLnTx/>
                <a:uFillTx/>
                <a:latin typeface="Open Sans" pitchFamily="34" charset="0"/>
                <a:ea typeface="Open Sans" pitchFamily="34" charset="-122"/>
                <a:cs typeface="Open Sans" pitchFamily="34" charset="-120"/>
              </a:rPr>
              <a:t>By</a:t>
            </a:r>
            <a:r>
              <a:rPr kumimoji="0" lang="en-US" sz="2187" b="1"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  </a:t>
            </a:r>
            <a:r>
              <a:rPr kumimoji="0" lang="en-US" sz="2187" b="1" i="0" u="none" strike="noStrike" kern="1200" cap="none" spc="0" normalizeH="0" baseline="0" noProof="0" dirty="0" err="1">
                <a:ln>
                  <a:noFill/>
                </a:ln>
                <a:solidFill>
                  <a:srgbClr val="49495A"/>
                </a:solidFill>
                <a:effectLst/>
                <a:uLnTx/>
                <a:uFillTx/>
                <a:latin typeface="Open Sans" pitchFamily="34" charset="0"/>
                <a:ea typeface="Open Sans" pitchFamily="34" charset="-122"/>
                <a:cs typeface="Open Sans" pitchFamily="34" charset="-120"/>
              </a:rPr>
              <a:t>Dinara</a:t>
            </a:r>
            <a:r>
              <a:rPr kumimoji="0" lang="en-US" sz="2187" b="1"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 </a:t>
            </a:r>
            <a:r>
              <a:rPr kumimoji="0" lang="en-US" sz="2187" b="1" i="0" u="none" strike="noStrike" kern="1200" cap="none" spc="0" normalizeH="0" baseline="0" noProof="0" dirty="0" err="1">
                <a:ln>
                  <a:noFill/>
                </a:ln>
                <a:solidFill>
                  <a:srgbClr val="49495A"/>
                </a:solidFill>
                <a:effectLst/>
                <a:uLnTx/>
                <a:uFillTx/>
                <a:latin typeface="Open Sans" pitchFamily="34" charset="0"/>
                <a:ea typeface="Open Sans" pitchFamily="34" charset="-122"/>
                <a:cs typeface="Open Sans" pitchFamily="34" charset="-120"/>
              </a:rPr>
              <a:t>Naimanova</a:t>
            </a:r>
            <a:r>
              <a:rPr kumimoji="0" lang="en-US" sz="2187" b="1"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M.Ed., senior lecturer of the Primary Education Department,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9495A"/>
                </a:solidFill>
                <a:effectLst/>
                <a:uLnTx/>
                <a:uFillTx/>
                <a:latin typeface="Open Sans" pitchFamily="34" charset="0"/>
                <a:ea typeface="Open Sans" pitchFamily="34" charset="-122"/>
                <a:cs typeface="Open Sans" pitchFamily="34" charset="-120"/>
              </a:rPr>
              <a:t>Faculty of Pedagogy and Psychology, </a:t>
            </a:r>
            <a:r>
              <a:rPr kumimoji="0" lang="en-US" sz="1200" b="1" i="0" u="none" strike="noStrike" kern="1200" cap="none" spc="0" normalizeH="0" baseline="0" noProof="0" dirty="0" err="1">
                <a:ln>
                  <a:noFill/>
                </a:ln>
                <a:solidFill>
                  <a:srgbClr val="49495A"/>
                </a:solidFill>
                <a:effectLst/>
                <a:uLnTx/>
                <a:uFillTx/>
                <a:latin typeface="Open Sans" pitchFamily="34" charset="0"/>
                <a:ea typeface="Open Sans" pitchFamily="34" charset="-122"/>
                <a:cs typeface="Open Sans" pitchFamily="34" charset="-120"/>
              </a:rPr>
              <a:t>Abai</a:t>
            </a:r>
            <a:r>
              <a:rPr kumimoji="0" lang="en-US" sz="1200" b="1"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 Kazakh National Pedagogical University.</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Kazakhstan</a:t>
            </a:r>
          </a:p>
        </p:txBody>
      </p:sp>
      <p:pic>
        <p:nvPicPr>
          <p:cNvPr id="10" name="Рисунок 9">
            <a:extLst>
              <a:ext uri="{FF2B5EF4-FFF2-40B4-BE49-F238E27FC236}">
                <a16:creationId xmlns:a16="http://schemas.microsoft.com/office/drawing/2014/main" id="{CF518A0F-6B8F-6A74-7478-A94B01F646E0}"/>
              </a:ext>
            </a:extLst>
          </p:cNvPr>
          <p:cNvPicPr>
            <a:picLocks noChangeAspect="1"/>
          </p:cNvPicPr>
          <p:nvPr/>
        </p:nvPicPr>
        <p:blipFill>
          <a:blip r:embed="rId4"/>
          <a:stretch>
            <a:fillRect/>
          </a:stretch>
        </p:blipFill>
        <p:spPr>
          <a:xfrm>
            <a:off x="7620" y="-1"/>
            <a:ext cx="2524764" cy="173310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pic>
        <p:nvPicPr>
          <p:cNvPr id="4" name="Image 0" descr="preencoded.png"/>
          <p:cNvPicPr>
            <a:picLocks noChangeAspect="1"/>
          </p:cNvPicPr>
          <p:nvPr/>
        </p:nvPicPr>
        <p:blipFill>
          <a:blip r:embed="rId3"/>
          <a:stretch>
            <a:fillRect/>
          </a:stretch>
        </p:blipFill>
        <p:spPr>
          <a:xfrm>
            <a:off x="10980420" y="0"/>
            <a:ext cx="3657600" cy="8229600"/>
          </a:xfrm>
          <a:prstGeom prst="rect">
            <a:avLst/>
          </a:prstGeom>
        </p:spPr>
      </p:pic>
      <p:sp>
        <p:nvSpPr>
          <p:cNvPr id="5" name="Text 2"/>
          <p:cNvSpPr/>
          <p:nvPr/>
        </p:nvSpPr>
        <p:spPr>
          <a:xfrm>
            <a:off x="833199" y="1346121"/>
            <a:ext cx="9306401" cy="1388745"/>
          </a:xfrm>
          <a:prstGeom prst="rect">
            <a:avLst/>
          </a:prstGeom>
          <a:noFill/>
          <a:ln/>
        </p:spPr>
        <p:txBody>
          <a:bodyPr wrap="square" rtlCol="0" anchor="t"/>
          <a:lstStyle/>
          <a:p>
            <a:pPr marL="0" indent="0">
              <a:lnSpc>
                <a:spcPts val="5468"/>
              </a:lnSpc>
              <a:buNone/>
            </a:pPr>
            <a:r>
              <a:rPr lang="en-US" sz="4374" dirty="0">
                <a:solidFill>
                  <a:srgbClr val="5955EB"/>
                </a:solidFill>
                <a:latin typeface="Libre Baskerville" pitchFamily="34" charset="0"/>
                <a:ea typeface="Libre Baskerville" pitchFamily="34" charset="-122"/>
                <a:cs typeface="Libre Baskerville" pitchFamily="34" charset="-120"/>
              </a:rPr>
              <a:t>The Importance of Cohesion and Coherence</a:t>
            </a:r>
            <a:endParaRPr lang="en-US" sz="4374" dirty="0"/>
          </a:p>
        </p:txBody>
      </p:sp>
      <p:sp>
        <p:nvSpPr>
          <p:cNvPr id="6" name="Shape 3"/>
          <p:cNvSpPr/>
          <p:nvPr/>
        </p:nvSpPr>
        <p:spPr>
          <a:xfrm>
            <a:off x="833199" y="3241715"/>
            <a:ext cx="499943" cy="499943"/>
          </a:xfrm>
          <a:prstGeom prst="roundRect">
            <a:avLst>
              <a:gd name="adj" fmla="val 26667"/>
            </a:avLst>
          </a:prstGeom>
          <a:solidFill>
            <a:srgbClr val="DED6FF"/>
          </a:solidFill>
          <a:ln/>
        </p:spPr>
      </p:sp>
      <p:sp>
        <p:nvSpPr>
          <p:cNvPr id="7" name="Text 4"/>
          <p:cNvSpPr/>
          <p:nvPr/>
        </p:nvSpPr>
        <p:spPr>
          <a:xfrm>
            <a:off x="1008817" y="3283387"/>
            <a:ext cx="148709" cy="416481"/>
          </a:xfrm>
          <a:prstGeom prst="rect">
            <a:avLst/>
          </a:prstGeom>
          <a:noFill/>
          <a:ln/>
        </p:spPr>
        <p:txBody>
          <a:bodyPr wrap="none" rtlCol="0" anchor="t"/>
          <a:lstStyle/>
          <a:p>
            <a:pPr marL="0" indent="0" algn="ctr">
              <a:lnSpc>
                <a:spcPts val="3281"/>
              </a:lnSpc>
              <a:buNone/>
            </a:pPr>
            <a:r>
              <a:rPr lang="en-US" sz="2624" dirty="0">
                <a:solidFill>
                  <a:srgbClr val="5955EB"/>
                </a:solidFill>
                <a:latin typeface="Libre Baskerville" pitchFamily="34" charset="0"/>
                <a:ea typeface="Libre Baskerville" pitchFamily="34" charset="-122"/>
                <a:cs typeface="Libre Baskerville" pitchFamily="34" charset="-120"/>
              </a:rPr>
              <a:t>1</a:t>
            </a:r>
            <a:endParaRPr lang="en-US" sz="2624" dirty="0"/>
          </a:p>
        </p:txBody>
      </p:sp>
      <p:sp>
        <p:nvSpPr>
          <p:cNvPr id="8" name="Text 5"/>
          <p:cNvSpPr/>
          <p:nvPr/>
        </p:nvSpPr>
        <p:spPr>
          <a:xfrm>
            <a:off x="1555313" y="3318034"/>
            <a:ext cx="2777490" cy="347186"/>
          </a:xfrm>
          <a:prstGeom prst="rect">
            <a:avLst/>
          </a:prstGeom>
          <a:noFill/>
          <a:ln/>
        </p:spPr>
        <p:txBody>
          <a:bodyPr wrap="none" rtlCol="0" anchor="t"/>
          <a:lstStyle/>
          <a:p>
            <a:pPr marL="0" indent="0">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Cohesion</a:t>
            </a:r>
            <a:endParaRPr lang="en-US" sz="2187" dirty="0"/>
          </a:p>
        </p:txBody>
      </p:sp>
      <p:sp>
        <p:nvSpPr>
          <p:cNvPr id="9" name="Text 6"/>
          <p:cNvSpPr/>
          <p:nvPr/>
        </p:nvSpPr>
        <p:spPr>
          <a:xfrm>
            <a:off x="1555313" y="3798451"/>
            <a:ext cx="3820001" cy="1421606"/>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Connecting ideas and creating a sense of flow through the strategic use of transition words, pronouns, and parallel structure.</a:t>
            </a:r>
            <a:endParaRPr lang="en-US" sz="1750" dirty="0"/>
          </a:p>
        </p:txBody>
      </p:sp>
      <p:sp>
        <p:nvSpPr>
          <p:cNvPr id="10" name="Shape 7"/>
          <p:cNvSpPr/>
          <p:nvPr/>
        </p:nvSpPr>
        <p:spPr>
          <a:xfrm>
            <a:off x="5597485" y="3241715"/>
            <a:ext cx="499943" cy="499943"/>
          </a:xfrm>
          <a:prstGeom prst="roundRect">
            <a:avLst>
              <a:gd name="adj" fmla="val 26667"/>
            </a:avLst>
          </a:prstGeom>
          <a:solidFill>
            <a:srgbClr val="DED6FF"/>
          </a:solidFill>
          <a:ln/>
        </p:spPr>
      </p:sp>
      <p:sp>
        <p:nvSpPr>
          <p:cNvPr id="11" name="Text 8"/>
          <p:cNvSpPr/>
          <p:nvPr/>
        </p:nvSpPr>
        <p:spPr>
          <a:xfrm>
            <a:off x="5744766" y="3283387"/>
            <a:ext cx="205383" cy="416481"/>
          </a:xfrm>
          <a:prstGeom prst="rect">
            <a:avLst/>
          </a:prstGeom>
          <a:noFill/>
          <a:ln/>
        </p:spPr>
        <p:txBody>
          <a:bodyPr wrap="none" rtlCol="0" anchor="t"/>
          <a:lstStyle/>
          <a:p>
            <a:pPr marL="0" indent="0" algn="ctr">
              <a:lnSpc>
                <a:spcPts val="3281"/>
              </a:lnSpc>
              <a:buNone/>
            </a:pPr>
            <a:r>
              <a:rPr lang="en-US" sz="2624" dirty="0">
                <a:solidFill>
                  <a:srgbClr val="5955EB"/>
                </a:solidFill>
                <a:latin typeface="Libre Baskerville" pitchFamily="34" charset="0"/>
                <a:ea typeface="Libre Baskerville" pitchFamily="34" charset="-122"/>
                <a:cs typeface="Libre Baskerville" pitchFamily="34" charset="-120"/>
              </a:rPr>
              <a:t>2</a:t>
            </a:r>
            <a:endParaRPr lang="en-US" sz="2624" dirty="0"/>
          </a:p>
        </p:txBody>
      </p:sp>
      <p:sp>
        <p:nvSpPr>
          <p:cNvPr id="12" name="Text 9"/>
          <p:cNvSpPr/>
          <p:nvPr/>
        </p:nvSpPr>
        <p:spPr>
          <a:xfrm>
            <a:off x="6319599" y="3318034"/>
            <a:ext cx="2777490" cy="347186"/>
          </a:xfrm>
          <a:prstGeom prst="rect">
            <a:avLst/>
          </a:prstGeom>
          <a:noFill/>
          <a:ln/>
        </p:spPr>
        <p:txBody>
          <a:bodyPr wrap="none" rtlCol="0" anchor="t"/>
          <a:lstStyle/>
          <a:p>
            <a:pPr marL="0" indent="0">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Coherence</a:t>
            </a:r>
            <a:endParaRPr lang="en-US" sz="2187" dirty="0"/>
          </a:p>
        </p:txBody>
      </p:sp>
      <p:sp>
        <p:nvSpPr>
          <p:cNvPr id="13" name="Text 10"/>
          <p:cNvSpPr/>
          <p:nvPr/>
        </p:nvSpPr>
        <p:spPr>
          <a:xfrm>
            <a:off x="6319599" y="3798451"/>
            <a:ext cx="3820001" cy="1421606"/>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Ensuring logical organization and alignment of ideas, with a clear and logical progression from one point to the next.</a:t>
            </a:r>
            <a:endParaRPr lang="en-US" sz="1750" dirty="0"/>
          </a:p>
        </p:txBody>
      </p:sp>
      <p:sp>
        <p:nvSpPr>
          <p:cNvPr id="14" name="Shape 11"/>
          <p:cNvSpPr/>
          <p:nvPr/>
        </p:nvSpPr>
        <p:spPr>
          <a:xfrm>
            <a:off x="833199" y="5615821"/>
            <a:ext cx="499943" cy="499943"/>
          </a:xfrm>
          <a:prstGeom prst="roundRect">
            <a:avLst>
              <a:gd name="adj" fmla="val 26667"/>
            </a:avLst>
          </a:prstGeom>
          <a:solidFill>
            <a:srgbClr val="DED6FF"/>
          </a:solidFill>
          <a:ln/>
        </p:spPr>
      </p:sp>
      <p:sp>
        <p:nvSpPr>
          <p:cNvPr id="15" name="Text 12"/>
          <p:cNvSpPr/>
          <p:nvPr/>
        </p:nvSpPr>
        <p:spPr>
          <a:xfrm>
            <a:off x="980480" y="5657493"/>
            <a:ext cx="205383" cy="416481"/>
          </a:xfrm>
          <a:prstGeom prst="rect">
            <a:avLst/>
          </a:prstGeom>
          <a:noFill/>
          <a:ln/>
        </p:spPr>
        <p:txBody>
          <a:bodyPr wrap="none" rtlCol="0" anchor="t"/>
          <a:lstStyle/>
          <a:p>
            <a:pPr marL="0" indent="0" algn="ctr">
              <a:lnSpc>
                <a:spcPts val="3281"/>
              </a:lnSpc>
              <a:buNone/>
            </a:pPr>
            <a:r>
              <a:rPr lang="en-US" sz="2624" dirty="0">
                <a:solidFill>
                  <a:srgbClr val="5955EB"/>
                </a:solidFill>
                <a:latin typeface="Libre Baskerville" pitchFamily="34" charset="0"/>
                <a:ea typeface="Libre Baskerville" pitchFamily="34" charset="-122"/>
                <a:cs typeface="Libre Baskerville" pitchFamily="34" charset="-120"/>
              </a:rPr>
              <a:t>3</a:t>
            </a:r>
            <a:endParaRPr lang="en-US" sz="2624" dirty="0"/>
          </a:p>
        </p:txBody>
      </p:sp>
      <p:sp>
        <p:nvSpPr>
          <p:cNvPr id="16" name="Text 13"/>
          <p:cNvSpPr/>
          <p:nvPr/>
        </p:nvSpPr>
        <p:spPr>
          <a:xfrm>
            <a:off x="1555313" y="5692140"/>
            <a:ext cx="2777490" cy="347186"/>
          </a:xfrm>
          <a:prstGeom prst="rect">
            <a:avLst/>
          </a:prstGeom>
          <a:noFill/>
          <a:ln/>
        </p:spPr>
        <p:txBody>
          <a:bodyPr wrap="none" rtlCol="0" anchor="t"/>
          <a:lstStyle/>
          <a:p>
            <a:pPr marL="0" indent="0">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Benefits</a:t>
            </a:r>
            <a:endParaRPr lang="en-US" sz="2187" dirty="0"/>
          </a:p>
        </p:txBody>
      </p:sp>
      <p:sp>
        <p:nvSpPr>
          <p:cNvPr id="17" name="Text 14"/>
          <p:cNvSpPr/>
          <p:nvPr/>
        </p:nvSpPr>
        <p:spPr>
          <a:xfrm>
            <a:off x="1555313" y="6172557"/>
            <a:ext cx="8584287" cy="710803"/>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Improved readability, enhanced understanding, and a more engaging and persuasive writing style.</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
        <p:nvSpPr>
          <p:cNvPr id="4" name="Text 2"/>
          <p:cNvSpPr/>
          <p:nvPr/>
        </p:nvSpPr>
        <p:spPr>
          <a:xfrm>
            <a:off x="2037993" y="2224921"/>
            <a:ext cx="10554414" cy="1388745"/>
          </a:xfrm>
          <a:prstGeom prst="rect">
            <a:avLst/>
          </a:prstGeom>
          <a:noFill/>
          <a:ln/>
        </p:spPr>
        <p:txBody>
          <a:bodyPr wrap="square" rtlCol="0" anchor="t"/>
          <a:lstStyle/>
          <a:p>
            <a:pPr marL="0" indent="0">
              <a:lnSpc>
                <a:spcPts val="5468"/>
              </a:lnSpc>
              <a:buNone/>
            </a:pPr>
            <a:r>
              <a:rPr lang="en-US" sz="4374" dirty="0">
                <a:solidFill>
                  <a:srgbClr val="5955EB"/>
                </a:solidFill>
                <a:latin typeface="Libre Baskerville" pitchFamily="34" charset="0"/>
                <a:ea typeface="Libre Baskerville" pitchFamily="34" charset="-122"/>
                <a:cs typeface="Libre Baskerville" pitchFamily="34" charset="-120"/>
              </a:rPr>
              <a:t>Sentence Structure: Simple, Compound, and Complex</a:t>
            </a:r>
            <a:endParaRPr lang="en-US" sz="4374" dirty="0"/>
          </a:p>
        </p:txBody>
      </p:sp>
      <p:sp>
        <p:nvSpPr>
          <p:cNvPr id="5" name="Text 3"/>
          <p:cNvSpPr/>
          <p:nvPr/>
        </p:nvSpPr>
        <p:spPr>
          <a:xfrm>
            <a:off x="2037993" y="4169093"/>
            <a:ext cx="2777490" cy="347186"/>
          </a:xfrm>
          <a:prstGeom prst="rect">
            <a:avLst/>
          </a:prstGeom>
          <a:noFill/>
          <a:ln/>
        </p:spPr>
        <p:txBody>
          <a:bodyPr wrap="none" rtlCol="0" anchor="t"/>
          <a:lstStyle/>
          <a:p>
            <a:pPr marL="0" indent="0">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Simple Sentences</a:t>
            </a:r>
            <a:endParaRPr lang="en-US" sz="2187" dirty="0"/>
          </a:p>
        </p:txBody>
      </p:sp>
      <p:sp>
        <p:nvSpPr>
          <p:cNvPr id="6" name="Text 4"/>
          <p:cNvSpPr/>
          <p:nvPr/>
        </p:nvSpPr>
        <p:spPr>
          <a:xfrm>
            <a:off x="2037993" y="4738449"/>
            <a:ext cx="3156347" cy="710803"/>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A single independent clause with a subject and a verb.</a:t>
            </a:r>
            <a:endParaRPr lang="en-US" sz="1750" dirty="0"/>
          </a:p>
        </p:txBody>
      </p:sp>
      <p:sp>
        <p:nvSpPr>
          <p:cNvPr id="7" name="Text 5"/>
          <p:cNvSpPr/>
          <p:nvPr/>
        </p:nvSpPr>
        <p:spPr>
          <a:xfrm>
            <a:off x="5743932" y="4169093"/>
            <a:ext cx="3135630" cy="347186"/>
          </a:xfrm>
          <a:prstGeom prst="rect">
            <a:avLst/>
          </a:prstGeom>
          <a:noFill/>
          <a:ln/>
        </p:spPr>
        <p:txBody>
          <a:bodyPr wrap="none" rtlCol="0" anchor="t"/>
          <a:lstStyle/>
          <a:p>
            <a:pPr marL="0" indent="0">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Compound Sentences</a:t>
            </a:r>
            <a:endParaRPr lang="en-US" sz="2187" dirty="0"/>
          </a:p>
        </p:txBody>
      </p:sp>
      <p:sp>
        <p:nvSpPr>
          <p:cNvPr id="8" name="Text 6"/>
          <p:cNvSpPr/>
          <p:nvPr/>
        </p:nvSpPr>
        <p:spPr>
          <a:xfrm>
            <a:off x="5743932" y="4738449"/>
            <a:ext cx="3156347" cy="1066205"/>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Two or more independent clauses joined by a coordinating conjunction.</a:t>
            </a:r>
            <a:endParaRPr lang="en-US" sz="1750" dirty="0"/>
          </a:p>
        </p:txBody>
      </p:sp>
      <p:sp>
        <p:nvSpPr>
          <p:cNvPr id="9" name="Text 7"/>
          <p:cNvSpPr/>
          <p:nvPr/>
        </p:nvSpPr>
        <p:spPr>
          <a:xfrm>
            <a:off x="9449872" y="4169093"/>
            <a:ext cx="2802374" cy="347186"/>
          </a:xfrm>
          <a:prstGeom prst="rect">
            <a:avLst/>
          </a:prstGeom>
          <a:noFill/>
          <a:ln/>
        </p:spPr>
        <p:txBody>
          <a:bodyPr wrap="none" rtlCol="0" anchor="t"/>
          <a:lstStyle/>
          <a:p>
            <a:pPr marL="0" indent="0">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Complex Sentences</a:t>
            </a:r>
            <a:endParaRPr lang="en-US" sz="2187" dirty="0"/>
          </a:p>
        </p:txBody>
      </p:sp>
      <p:sp>
        <p:nvSpPr>
          <p:cNvPr id="10" name="Text 8"/>
          <p:cNvSpPr/>
          <p:nvPr/>
        </p:nvSpPr>
        <p:spPr>
          <a:xfrm>
            <a:off x="9449872" y="4738449"/>
            <a:ext cx="3156347" cy="1066205"/>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An independent clause and one or more dependent clauses.</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
        <p:nvSpPr>
          <p:cNvPr id="4" name="Text 2"/>
          <p:cNvSpPr/>
          <p:nvPr/>
        </p:nvSpPr>
        <p:spPr>
          <a:xfrm>
            <a:off x="2037993" y="1550075"/>
            <a:ext cx="10093285" cy="694373"/>
          </a:xfrm>
          <a:prstGeom prst="rect">
            <a:avLst/>
          </a:prstGeom>
          <a:noFill/>
          <a:ln/>
        </p:spPr>
        <p:txBody>
          <a:bodyPr wrap="none" rtlCol="0" anchor="t"/>
          <a:lstStyle/>
          <a:p>
            <a:pPr marL="0" indent="0">
              <a:lnSpc>
                <a:spcPts val="5468"/>
              </a:lnSpc>
              <a:buNone/>
            </a:pPr>
            <a:r>
              <a:rPr lang="en-US" sz="4374" dirty="0">
                <a:solidFill>
                  <a:srgbClr val="5955EB"/>
                </a:solidFill>
                <a:latin typeface="Libre Baskerville" pitchFamily="34" charset="0"/>
                <a:ea typeface="Libre Baskerville" pitchFamily="34" charset="-122"/>
                <a:cs typeface="Libre Baskerville" pitchFamily="34" charset="-120"/>
              </a:rPr>
              <a:t>Paragraph Structure: The Essentials</a:t>
            </a:r>
            <a:endParaRPr lang="en-US" sz="4374" dirty="0"/>
          </a:p>
        </p:txBody>
      </p:sp>
      <p:sp>
        <p:nvSpPr>
          <p:cNvPr id="5" name="Shape 3"/>
          <p:cNvSpPr/>
          <p:nvPr/>
        </p:nvSpPr>
        <p:spPr>
          <a:xfrm>
            <a:off x="7293054" y="2688788"/>
            <a:ext cx="44410" cy="3990737"/>
          </a:xfrm>
          <a:prstGeom prst="rect">
            <a:avLst/>
          </a:prstGeom>
          <a:solidFill>
            <a:srgbClr val="B8B7E0"/>
          </a:solidFill>
          <a:ln/>
        </p:spPr>
      </p:sp>
      <p:sp>
        <p:nvSpPr>
          <p:cNvPr id="6" name="Shape 4"/>
          <p:cNvSpPr/>
          <p:nvPr/>
        </p:nvSpPr>
        <p:spPr>
          <a:xfrm>
            <a:off x="6287631" y="3090089"/>
            <a:ext cx="777597" cy="44410"/>
          </a:xfrm>
          <a:prstGeom prst="rect">
            <a:avLst/>
          </a:prstGeom>
          <a:solidFill>
            <a:srgbClr val="B8B7E0"/>
          </a:solidFill>
          <a:ln/>
        </p:spPr>
      </p:sp>
      <p:sp>
        <p:nvSpPr>
          <p:cNvPr id="7" name="Shape 5"/>
          <p:cNvSpPr/>
          <p:nvPr/>
        </p:nvSpPr>
        <p:spPr>
          <a:xfrm>
            <a:off x="7065228" y="2862382"/>
            <a:ext cx="499943" cy="499943"/>
          </a:xfrm>
          <a:prstGeom prst="roundRect">
            <a:avLst>
              <a:gd name="adj" fmla="val 26667"/>
            </a:avLst>
          </a:prstGeom>
          <a:solidFill>
            <a:srgbClr val="DED6FF"/>
          </a:solidFill>
          <a:ln/>
        </p:spPr>
      </p:sp>
      <p:sp>
        <p:nvSpPr>
          <p:cNvPr id="8" name="Text 6"/>
          <p:cNvSpPr/>
          <p:nvPr/>
        </p:nvSpPr>
        <p:spPr>
          <a:xfrm>
            <a:off x="7240845" y="2904053"/>
            <a:ext cx="148709" cy="416481"/>
          </a:xfrm>
          <a:prstGeom prst="rect">
            <a:avLst/>
          </a:prstGeom>
          <a:noFill/>
          <a:ln/>
        </p:spPr>
        <p:txBody>
          <a:bodyPr wrap="none" rtlCol="0" anchor="t"/>
          <a:lstStyle/>
          <a:p>
            <a:pPr marL="0" indent="0" algn="ctr">
              <a:lnSpc>
                <a:spcPts val="3281"/>
              </a:lnSpc>
              <a:buNone/>
            </a:pPr>
            <a:r>
              <a:rPr lang="en-US" sz="2624" dirty="0">
                <a:solidFill>
                  <a:srgbClr val="5955EB"/>
                </a:solidFill>
                <a:latin typeface="Libre Baskerville" pitchFamily="34" charset="0"/>
                <a:ea typeface="Libre Baskerville" pitchFamily="34" charset="-122"/>
                <a:cs typeface="Libre Baskerville" pitchFamily="34" charset="-120"/>
              </a:rPr>
              <a:t>1</a:t>
            </a:r>
            <a:endParaRPr lang="en-US" sz="2624" dirty="0"/>
          </a:p>
        </p:txBody>
      </p:sp>
      <p:sp>
        <p:nvSpPr>
          <p:cNvPr id="9" name="Text 7"/>
          <p:cNvSpPr/>
          <p:nvPr/>
        </p:nvSpPr>
        <p:spPr>
          <a:xfrm>
            <a:off x="3315653" y="2910959"/>
            <a:ext cx="2777490" cy="347186"/>
          </a:xfrm>
          <a:prstGeom prst="rect">
            <a:avLst/>
          </a:prstGeom>
          <a:noFill/>
          <a:ln/>
        </p:spPr>
        <p:txBody>
          <a:bodyPr wrap="none" rtlCol="0" anchor="t"/>
          <a:lstStyle/>
          <a:p>
            <a:pPr marL="0" indent="0" algn="r">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Topic Sentence</a:t>
            </a:r>
            <a:endParaRPr lang="en-US" sz="2187" dirty="0"/>
          </a:p>
        </p:txBody>
      </p:sp>
      <p:sp>
        <p:nvSpPr>
          <p:cNvPr id="10" name="Text 8"/>
          <p:cNvSpPr/>
          <p:nvPr/>
        </p:nvSpPr>
        <p:spPr>
          <a:xfrm>
            <a:off x="2037993" y="3391376"/>
            <a:ext cx="4055150" cy="1066205"/>
          </a:xfrm>
          <a:prstGeom prst="rect">
            <a:avLst/>
          </a:prstGeom>
          <a:noFill/>
          <a:ln/>
        </p:spPr>
        <p:txBody>
          <a:bodyPr wrap="square" rtlCol="0" anchor="t"/>
          <a:lstStyle/>
          <a:p>
            <a:pPr marL="0" indent="0" algn="r">
              <a:lnSpc>
                <a:spcPts val="2799"/>
              </a:lnSpc>
              <a:buNone/>
            </a:pPr>
            <a:r>
              <a:rPr lang="en-US" sz="1750" dirty="0">
                <a:solidFill>
                  <a:srgbClr val="49495A"/>
                </a:solidFill>
                <a:latin typeface="Open Sans" pitchFamily="34" charset="0"/>
                <a:ea typeface="Open Sans" pitchFamily="34" charset="-122"/>
                <a:cs typeface="Open Sans" pitchFamily="34" charset="-120"/>
              </a:rPr>
              <a:t>Introduces the main idea of the paragraph and sets the stage for the supporting details.</a:t>
            </a:r>
            <a:endParaRPr lang="en-US" sz="1750" dirty="0"/>
          </a:p>
        </p:txBody>
      </p:sp>
      <p:sp>
        <p:nvSpPr>
          <p:cNvPr id="11" name="Shape 9"/>
          <p:cNvSpPr/>
          <p:nvPr/>
        </p:nvSpPr>
        <p:spPr>
          <a:xfrm>
            <a:off x="7565172" y="4200942"/>
            <a:ext cx="777597" cy="44410"/>
          </a:xfrm>
          <a:prstGeom prst="rect">
            <a:avLst/>
          </a:prstGeom>
          <a:solidFill>
            <a:srgbClr val="B8B7E0"/>
          </a:solidFill>
          <a:ln/>
        </p:spPr>
      </p:sp>
      <p:sp>
        <p:nvSpPr>
          <p:cNvPr id="12" name="Shape 10"/>
          <p:cNvSpPr/>
          <p:nvPr/>
        </p:nvSpPr>
        <p:spPr>
          <a:xfrm>
            <a:off x="7065228" y="3973235"/>
            <a:ext cx="499943" cy="499943"/>
          </a:xfrm>
          <a:prstGeom prst="roundRect">
            <a:avLst>
              <a:gd name="adj" fmla="val 26667"/>
            </a:avLst>
          </a:prstGeom>
          <a:solidFill>
            <a:srgbClr val="DED6FF"/>
          </a:solidFill>
          <a:ln/>
        </p:spPr>
      </p:sp>
      <p:sp>
        <p:nvSpPr>
          <p:cNvPr id="13" name="Text 11"/>
          <p:cNvSpPr/>
          <p:nvPr/>
        </p:nvSpPr>
        <p:spPr>
          <a:xfrm>
            <a:off x="7212509" y="4014907"/>
            <a:ext cx="205383" cy="416481"/>
          </a:xfrm>
          <a:prstGeom prst="rect">
            <a:avLst/>
          </a:prstGeom>
          <a:noFill/>
          <a:ln/>
        </p:spPr>
        <p:txBody>
          <a:bodyPr wrap="none" rtlCol="0" anchor="t"/>
          <a:lstStyle/>
          <a:p>
            <a:pPr marL="0" indent="0" algn="ctr">
              <a:lnSpc>
                <a:spcPts val="3281"/>
              </a:lnSpc>
              <a:buNone/>
            </a:pPr>
            <a:r>
              <a:rPr lang="en-US" sz="2624" dirty="0">
                <a:solidFill>
                  <a:srgbClr val="5955EB"/>
                </a:solidFill>
                <a:latin typeface="Libre Baskerville" pitchFamily="34" charset="0"/>
                <a:ea typeface="Libre Baskerville" pitchFamily="34" charset="-122"/>
                <a:cs typeface="Libre Baskerville" pitchFamily="34" charset="-120"/>
              </a:rPr>
              <a:t>2</a:t>
            </a:r>
            <a:endParaRPr lang="en-US" sz="2624" dirty="0"/>
          </a:p>
        </p:txBody>
      </p:sp>
      <p:sp>
        <p:nvSpPr>
          <p:cNvPr id="14" name="Text 12"/>
          <p:cNvSpPr/>
          <p:nvPr/>
        </p:nvSpPr>
        <p:spPr>
          <a:xfrm>
            <a:off x="8537258" y="4021812"/>
            <a:ext cx="2777490" cy="347186"/>
          </a:xfrm>
          <a:prstGeom prst="rect">
            <a:avLst/>
          </a:prstGeom>
          <a:noFill/>
          <a:ln/>
        </p:spPr>
        <p:txBody>
          <a:bodyPr wrap="none" rtlCol="0" anchor="t"/>
          <a:lstStyle/>
          <a:p>
            <a:pPr marL="0" indent="0" algn="l">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Supporting Details</a:t>
            </a:r>
            <a:endParaRPr lang="en-US" sz="2187" dirty="0"/>
          </a:p>
        </p:txBody>
      </p:sp>
      <p:sp>
        <p:nvSpPr>
          <p:cNvPr id="15" name="Text 13"/>
          <p:cNvSpPr/>
          <p:nvPr/>
        </p:nvSpPr>
        <p:spPr>
          <a:xfrm>
            <a:off x="8537258" y="4502229"/>
            <a:ext cx="4055150" cy="710803"/>
          </a:xfrm>
          <a:prstGeom prst="rect">
            <a:avLst/>
          </a:prstGeom>
          <a:noFill/>
          <a:ln/>
        </p:spPr>
        <p:txBody>
          <a:bodyPr wrap="square" rtlCol="0" anchor="t"/>
          <a:lstStyle/>
          <a:p>
            <a:pPr marL="0" indent="0" algn="l">
              <a:lnSpc>
                <a:spcPts val="2799"/>
              </a:lnSpc>
              <a:buNone/>
            </a:pPr>
            <a:r>
              <a:rPr lang="en-US" sz="1750" dirty="0">
                <a:solidFill>
                  <a:srgbClr val="49495A"/>
                </a:solidFill>
                <a:latin typeface="Open Sans" pitchFamily="34" charset="0"/>
                <a:ea typeface="Open Sans" pitchFamily="34" charset="-122"/>
                <a:cs typeface="Open Sans" pitchFamily="34" charset="-120"/>
              </a:rPr>
              <a:t>Provide evidence, examples, or explanations to support the main idea.</a:t>
            </a:r>
            <a:endParaRPr lang="en-US" sz="1750" dirty="0"/>
          </a:p>
        </p:txBody>
      </p:sp>
      <p:sp>
        <p:nvSpPr>
          <p:cNvPr id="16" name="Shape 14"/>
          <p:cNvSpPr/>
          <p:nvPr/>
        </p:nvSpPr>
        <p:spPr>
          <a:xfrm>
            <a:off x="6287631" y="5303222"/>
            <a:ext cx="777597" cy="44410"/>
          </a:xfrm>
          <a:prstGeom prst="rect">
            <a:avLst/>
          </a:prstGeom>
          <a:solidFill>
            <a:srgbClr val="B8B7E0"/>
          </a:solidFill>
          <a:ln/>
        </p:spPr>
      </p:sp>
      <p:sp>
        <p:nvSpPr>
          <p:cNvPr id="17" name="Shape 15"/>
          <p:cNvSpPr/>
          <p:nvPr/>
        </p:nvSpPr>
        <p:spPr>
          <a:xfrm>
            <a:off x="7065228" y="5075515"/>
            <a:ext cx="499943" cy="499943"/>
          </a:xfrm>
          <a:prstGeom prst="roundRect">
            <a:avLst>
              <a:gd name="adj" fmla="val 26667"/>
            </a:avLst>
          </a:prstGeom>
          <a:solidFill>
            <a:srgbClr val="DED6FF"/>
          </a:solidFill>
          <a:ln/>
        </p:spPr>
      </p:sp>
      <p:sp>
        <p:nvSpPr>
          <p:cNvPr id="18" name="Text 16"/>
          <p:cNvSpPr/>
          <p:nvPr/>
        </p:nvSpPr>
        <p:spPr>
          <a:xfrm>
            <a:off x="7212509" y="5117187"/>
            <a:ext cx="205383" cy="416481"/>
          </a:xfrm>
          <a:prstGeom prst="rect">
            <a:avLst/>
          </a:prstGeom>
          <a:noFill/>
          <a:ln/>
        </p:spPr>
        <p:txBody>
          <a:bodyPr wrap="none" rtlCol="0" anchor="t"/>
          <a:lstStyle/>
          <a:p>
            <a:pPr marL="0" indent="0" algn="ctr">
              <a:lnSpc>
                <a:spcPts val="3281"/>
              </a:lnSpc>
              <a:buNone/>
            </a:pPr>
            <a:r>
              <a:rPr lang="en-US" sz="2624" dirty="0">
                <a:solidFill>
                  <a:srgbClr val="5955EB"/>
                </a:solidFill>
                <a:latin typeface="Libre Baskerville" pitchFamily="34" charset="0"/>
                <a:ea typeface="Libre Baskerville" pitchFamily="34" charset="-122"/>
                <a:cs typeface="Libre Baskerville" pitchFamily="34" charset="-120"/>
              </a:rPr>
              <a:t>3</a:t>
            </a:r>
            <a:endParaRPr lang="en-US" sz="2624" dirty="0"/>
          </a:p>
        </p:txBody>
      </p:sp>
      <p:sp>
        <p:nvSpPr>
          <p:cNvPr id="19" name="Text 17"/>
          <p:cNvSpPr/>
          <p:nvPr/>
        </p:nvSpPr>
        <p:spPr>
          <a:xfrm>
            <a:off x="3063359" y="5124093"/>
            <a:ext cx="3029783" cy="347186"/>
          </a:xfrm>
          <a:prstGeom prst="rect">
            <a:avLst/>
          </a:prstGeom>
          <a:noFill/>
          <a:ln/>
        </p:spPr>
        <p:txBody>
          <a:bodyPr wrap="none" rtlCol="0" anchor="t"/>
          <a:lstStyle/>
          <a:p>
            <a:pPr marL="0" indent="0" algn="r">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Concluding Sentence</a:t>
            </a:r>
            <a:endParaRPr lang="en-US" sz="2187" dirty="0"/>
          </a:p>
        </p:txBody>
      </p:sp>
      <p:sp>
        <p:nvSpPr>
          <p:cNvPr id="20" name="Text 18"/>
          <p:cNvSpPr/>
          <p:nvPr/>
        </p:nvSpPr>
        <p:spPr>
          <a:xfrm>
            <a:off x="2037993" y="5604510"/>
            <a:ext cx="4055150" cy="710803"/>
          </a:xfrm>
          <a:prstGeom prst="rect">
            <a:avLst/>
          </a:prstGeom>
          <a:noFill/>
          <a:ln/>
        </p:spPr>
        <p:txBody>
          <a:bodyPr wrap="square" rtlCol="0" anchor="t"/>
          <a:lstStyle/>
          <a:p>
            <a:pPr marL="0" indent="0" algn="r">
              <a:lnSpc>
                <a:spcPts val="2799"/>
              </a:lnSpc>
              <a:buNone/>
            </a:pPr>
            <a:r>
              <a:rPr lang="en-US" sz="1750" dirty="0">
                <a:solidFill>
                  <a:srgbClr val="49495A"/>
                </a:solidFill>
                <a:latin typeface="Open Sans" pitchFamily="34" charset="0"/>
                <a:ea typeface="Open Sans" pitchFamily="34" charset="-122"/>
                <a:cs typeface="Open Sans" pitchFamily="34" charset="-120"/>
              </a:rPr>
              <a:t>Reinforces the main idea and transitions to the next paragraph.</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
        <p:nvSpPr>
          <p:cNvPr id="4" name="Text 2"/>
          <p:cNvSpPr/>
          <p:nvPr/>
        </p:nvSpPr>
        <p:spPr>
          <a:xfrm>
            <a:off x="2037993" y="1451610"/>
            <a:ext cx="10554414" cy="1388745"/>
          </a:xfrm>
          <a:prstGeom prst="rect">
            <a:avLst/>
          </a:prstGeom>
          <a:noFill/>
          <a:ln/>
        </p:spPr>
        <p:txBody>
          <a:bodyPr wrap="square" rtlCol="0" anchor="t"/>
          <a:lstStyle/>
          <a:p>
            <a:pPr marL="0" indent="0">
              <a:lnSpc>
                <a:spcPts val="5468"/>
              </a:lnSpc>
              <a:buNone/>
            </a:pPr>
            <a:r>
              <a:rPr lang="en-US" sz="4374" dirty="0">
                <a:solidFill>
                  <a:srgbClr val="5955EB"/>
                </a:solidFill>
                <a:latin typeface="Libre Baskerville" pitchFamily="34" charset="0"/>
                <a:ea typeface="Libre Baskerville" pitchFamily="34" charset="-122"/>
                <a:cs typeface="Libre Baskerville" pitchFamily="34" charset="-120"/>
              </a:rPr>
              <a:t>Transition Words and Phrases for Cohesion</a:t>
            </a:r>
            <a:endParaRPr lang="en-US" sz="4374" dirty="0"/>
          </a:p>
        </p:txBody>
      </p:sp>
      <p:sp>
        <p:nvSpPr>
          <p:cNvPr id="5" name="Shape 3"/>
          <p:cNvSpPr/>
          <p:nvPr/>
        </p:nvSpPr>
        <p:spPr>
          <a:xfrm>
            <a:off x="2037993" y="3284696"/>
            <a:ext cx="5166122" cy="1635562"/>
          </a:xfrm>
          <a:prstGeom prst="roundRect">
            <a:avLst>
              <a:gd name="adj" fmla="val 8151"/>
            </a:avLst>
          </a:prstGeom>
          <a:solidFill>
            <a:srgbClr val="DED6FF"/>
          </a:solidFill>
          <a:ln/>
        </p:spPr>
      </p:sp>
      <p:sp>
        <p:nvSpPr>
          <p:cNvPr id="6" name="Text 4"/>
          <p:cNvSpPr/>
          <p:nvPr/>
        </p:nvSpPr>
        <p:spPr>
          <a:xfrm>
            <a:off x="2260163" y="3506867"/>
            <a:ext cx="2777490" cy="347186"/>
          </a:xfrm>
          <a:prstGeom prst="rect">
            <a:avLst/>
          </a:prstGeom>
          <a:noFill/>
          <a:ln/>
        </p:spPr>
        <p:txBody>
          <a:bodyPr wrap="none" rtlCol="0" anchor="t"/>
          <a:lstStyle/>
          <a:p>
            <a:pPr marL="0" indent="0">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Sequence</a:t>
            </a:r>
            <a:endParaRPr lang="en-US" sz="2187" dirty="0"/>
          </a:p>
        </p:txBody>
      </p:sp>
      <p:sp>
        <p:nvSpPr>
          <p:cNvPr id="7" name="Text 5"/>
          <p:cNvSpPr/>
          <p:nvPr/>
        </p:nvSpPr>
        <p:spPr>
          <a:xfrm>
            <a:off x="2260163" y="3987284"/>
            <a:ext cx="4721781" cy="710803"/>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First, second, third, then, next, finally, in addition, moreover, furthermore.</a:t>
            </a:r>
            <a:endParaRPr lang="en-US" sz="1750" dirty="0"/>
          </a:p>
        </p:txBody>
      </p:sp>
      <p:sp>
        <p:nvSpPr>
          <p:cNvPr id="8" name="Shape 6"/>
          <p:cNvSpPr/>
          <p:nvPr/>
        </p:nvSpPr>
        <p:spPr>
          <a:xfrm>
            <a:off x="7426285" y="3284696"/>
            <a:ext cx="5166122" cy="1635562"/>
          </a:xfrm>
          <a:prstGeom prst="roundRect">
            <a:avLst>
              <a:gd name="adj" fmla="val 8151"/>
            </a:avLst>
          </a:prstGeom>
          <a:solidFill>
            <a:srgbClr val="DED6FF"/>
          </a:solidFill>
          <a:ln/>
        </p:spPr>
      </p:sp>
      <p:sp>
        <p:nvSpPr>
          <p:cNvPr id="9" name="Text 7"/>
          <p:cNvSpPr/>
          <p:nvPr/>
        </p:nvSpPr>
        <p:spPr>
          <a:xfrm>
            <a:off x="7648456" y="3506867"/>
            <a:ext cx="2777490" cy="347186"/>
          </a:xfrm>
          <a:prstGeom prst="rect">
            <a:avLst/>
          </a:prstGeom>
          <a:noFill/>
          <a:ln/>
        </p:spPr>
        <p:txBody>
          <a:bodyPr wrap="none" rtlCol="0" anchor="t"/>
          <a:lstStyle/>
          <a:p>
            <a:pPr marL="0" indent="0">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Comparison</a:t>
            </a:r>
            <a:endParaRPr lang="en-US" sz="2187" dirty="0"/>
          </a:p>
        </p:txBody>
      </p:sp>
      <p:sp>
        <p:nvSpPr>
          <p:cNvPr id="10" name="Text 8"/>
          <p:cNvSpPr/>
          <p:nvPr/>
        </p:nvSpPr>
        <p:spPr>
          <a:xfrm>
            <a:off x="7648456" y="3987284"/>
            <a:ext cx="4721781" cy="710803"/>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Similarly, likewise, in contrast, on the other hand, however, yet, but.</a:t>
            </a:r>
            <a:endParaRPr lang="en-US" sz="1750" dirty="0"/>
          </a:p>
        </p:txBody>
      </p:sp>
      <p:sp>
        <p:nvSpPr>
          <p:cNvPr id="11" name="Shape 9"/>
          <p:cNvSpPr/>
          <p:nvPr/>
        </p:nvSpPr>
        <p:spPr>
          <a:xfrm>
            <a:off x="2037993" y="5142428"/>
            <a:ext cx="5166122" cy="1635562"/>
          </a:xfrm>
          <a:prstGeom prst="roundRect">
            <a:avLst>
              <a:gd name="adj" fmla="val 8151"/>
            </a:avLst>
          </a:prstGeom>
          <a:solidFill>
            <a:srgbClr val="DED6FF"/>
          </a:solidFill>
          <a:ln/>
        </p:spPr>
      </p:sp>
      <p:sp>
        <p:nvSpPr>
          <p:cNvPr id="12" name="Text 10"/>
          <p:cNvSpPr/>
          <p:nvPr/>
        </p:nvSpPr>
        <p:spPr>
          <a:xfrm>
            <a:off x="2260163" y="5364599"/>
            <a:ext cx="2777490" cy="347186"/>
          </a:xfrm>
          <a:prstGeom prst="rect">
            <a:avLst/>
          </a:prstGeom>
          <a:noFill/>
          <a:ln/>
        </p:spPr>
        <p:txBody>
          <a:bodyPr wrap="none" rtlCol="0" anchor="t"/>
          <a:lstStyle/>
          <a:p>
            <a:pPr marL="0" indent="0">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Cause and Effect</a:t>
            </a:r>
            <a:endParaRPr lang="en-US" sz="2187" dirty="0"/>
          </a:p>
        </p:txBody>
      </p:sp>
      <p:sp>
        <p:nvSpPr>
          <p:cNvPr id="13" name="Text 11"/>
          <p:cNvSpPr/>
          <p:nvPr/>
        </p:nvSpPr>
        <p:spPr>
          <a:xfrm>
            <a:off x="2260163" y="5845016"/>
            <a:ext cx="4721781" cy="710803"/>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Because, since, as a result, consequently, therefore, thus.</a:t>
            </a:r>
            <a:endParaRPr lang="en-US" sz="1750" dirty="0"/>
          </a:p>
        </p:txBody>
      </p:sp>
      <p:sp>
        <p:nvSpPr>
          <p:cNvPr id="14" name="Shape 12"/>
          <p:cNvSpPr/>
          <p:nvPr/>
        </p:nvSpPr>
        <p:spPr>
          <a:xfrm>
            <a:off x="7426285" y="5142428"/>
            <a:ext cx="5166122" cy="1635562"/>
          </a:xfrm>
          <a:prstGeom prst="roundRect">
            <a:avLst>
              <a:gd name="adj" fmla="val 8151"/>
            </a:avLst>
          </a:prstGeom>
          <a:solidFill>
            <a:srgbClr val="DED6FF"/>
          </a:solidFill>
          <a:ln/>
        </p:spPr>
      </p:sp>
      <p:sp>
        <p:nvSpPr>
          <p:cNvPr id="15" name="Text 13"/>
          <p:cNvSpPr/>
          <p:nvPr/>
        </p:nvSpPr>
        <p:spPr>
          <a:xfrm>
            <a:off x="7648456" y="5364599"/>
            <a:ext cx="2777490" cy="347186"/>
          </a:xfrm>
          <a:prstGeom prst="rect">
            <a:avLst/>
          </a:prstGeom>
          <a:noFill/>
          <a:ln/>
        </p:spPr>
        <p:txBody>
          <a:bodyPr wrap="none" rtlCol="0" anchor="t"/>
          <a:lstStyle/>
          <a:p>
            <a:pPr marL="0" indent="0">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Clarification</a:t>
            </a:r>
            <a:endParaRPr lang="en-US" sz="2187" dirty="0"/>
          </a:p>
        </p:txBody>
      </p:sp>
      <p:sp>
        <p:nvSpPr>
          <p:cNvPr id="16" name="Text 14"/>
          <p:cNvSpPr/>
          <p:nvPr/>
        </p:nvSpPr>
        <p:spPr>
          <a:xfrm>
            <a:off x="7648456" y="5845016"/>
            <a:ext cx="4721781" cy="710803"/>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In other words, that is, specifically, for example, for instance.</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30791"/>
          </a:xfrm>
          <a:prstGeom prst="rect">
            <a:avLst/>
          </a:prstGeom>
          <a:solidFill>
            <a:srgbClr val="FBFAFF"/>
          </a:solidFill>
          <a:ln/>
        </p:spPr>
      </p:sp>
      <p:pic>
        <p:nvPicPr>
          <p:cNvPr id="4" name="Image 0" descr="preencoded.png"/>
          <p:cNvPicPr>
            <a:picLocks noChangeAspect="1"/>
          </p:cNvPicPr>
          <p:nvPr/>
        </p:nvPicPr>
        <p:blipFill>
          <a:blip r:embed="rId3"/>
          <a:stretch>
            <a:fillRect/>
          </a:stretch>
        </p:blipFill>
        <p:spPr>
          <a:xfrm>
            <a:off x="10980420" y="0"/>
            <a:ext cx="3657600" cy="8230791"/>
          </a:xfrm>
          <a:prstGeom prst="rect">
            <a:avLst/>
          </a:prstGeom>
        </p:spPr>
      </p:pic>
      <p:sp>
        <p:nvSpPr>
          <p:cNvPr id="5" name="Text 2"/>
          <p:cNvSpPr/>
          <p:nvPr/>
        </p:nvSpPr>
        <p:spPr>
          <a:xfrm>
            <a:off x="828556" y="607576"/>
            <a:ext cx="9315688" cy="1381125"/>
          </a:xfrm>
          <a:prstGeom prst="rect">
            <a:avLst/>
          </a:prstGeom>
          <a:noFill/>
          <a:ln/>
        </p:spPr>
        <p:txBody>
          <a:bodyPr wrap="square" rtlCol="0" anchor="t"/>
          <a:lstStyle/>
          <a:p>
            <a:pPr marL="0" indent="0">
              <a:lnSpc>
                <a:spcPts val="5437"/>
              </a:lnSpc>
              <a:buNone/>
            </a:pPr>
            <a:r>
              <a:rPr lang="en-US" sz="4350" dirty="0">
                <a:solidFill>
                  <a:srgbClr val="5955EB"/>
                </a:solidFill>
                <a:latin typeface="Libre Baskerville" pitchFamily="34" charset="0"/>
                <a:ea typeface="Libre Baskerville" pitchFamily="34" charset="-122"/>
                <a:cs typeface="Libre Baskerville" pitchFamily="34" charset="-120"/>
              </a:rPr>
              <a:t>Interactive Activity: Sentence Combining</a:t>
            </a:r>
            <a:endParaRPr lang="en-US" sz="4350" dirty="0"/>
          </a:p>
        </p:txBody>
      </p:sp>
      <p:pic>
        <p:nvPicPr>
          <p:cNvPr id="6" name="Image 1" descr="preencoded.png"/>
          <p:cNvPicPr>
            <a:picLocks noChangeAspect="1"/>
          </p:cNvPicPr>
          <p:nvPr/>
        </p:nvPicPr>
        <p:blipFill>
          <a:blip r:embed="rId4"/>
          <a:stretch>
            <a:fillRect/>
          </a:stretch>
        </p:blipFill>
        <p:spPr>
          <a:xfrm>
            <a:off x="828556" y="2320052"/>
            <a:ext cx="1104781" cy="1767721"/>
          </a:xfrm>
          <a:prstGeom prst="rect">
            <a:avLst/>
          </a:prstGeom>
        </p:spPr>
      </p:pic>
      <p:sp>
        <p:nvSpPr>
          <p:cNvPr id="7" name="Text 3"/>
          <p:cNvSpPr/>
          <p:nvPr/>
        </p:nvSpPr>
        <p:spPr>
          <a:xfrm>
            <a:off x="2264688" y="2540913"/>
            <a:ext cx="2762131" cy="345281"/>
          </a:xfrm>
          <a:prstGeom prst="rect">
            <a:avLst/>
          </a:prstGeom>
          <a:noFill/>
          <a:ln/>
        </p:spPr>
        <p:txBody>
          <a:bodyPr wrap="none" rtlCol="0" anchor="t"/>
          <a:lstStyle/>
          <a:p>
            <a:pPr marL="0" indent="0" algn="l">
              <a:lnSpc>
                <a:spcPts val="2719"/>
              </a:lnSpc>
              <a:buNone/>
            </a:pPr>
            <a:r>
              <a:rPr lang="en-US" sz="2175" dirty="0">
                <a:solidFill>
                  <a:srgbClr val="5955EB"/>
                </a:solidFill>
                <a:latin typeface="Libre Baskerville" pitchFamily="34" charset="0"/>
                <a:ea typeface="Libre Baskerville" pitchFamily="34" charset="-122"/>
                <a:cs typeface="Libre Baskerville" pitchFamily="34" charset="-120"/>
              </a:rPr>
              <a:t>Short Sentences</a:t>
            </a:r>
            <a:endParaRPr lang="en-US" sz="2175" dirty="0"/>
          </a:p>
        </p:txBody>
      </p:sp>
      <p:sp>
        <p:nvSpPr>
          <p:cNvPr id="8" name="Text 4"/>
          <p:cNvSpPr/>
          <p:nvPr/>
        </p:nvSpPr>
        <p:spPr>
          <a:xfrm>
            <a:off x="2264688" y="3018711"/>
            <a:ext cx="7879556" cy="706993"/>
          </a:xfrm>
          <a:prstGeom prst="rect">
            <a:avLst/>
          </a:prstGeom>
          <a:noFill/>
          <a:ln/>
        </p:spPr>
        <p:txBody>
          <a:bodyPr wrap="square" rtlCol="0" anchor="t"/>
          <a:lstStyle/>
          <a:p>
            <a:pPr marL="0" indent="0" algn="l">
              <a:lnSpc>
                <a:spcPts val="2784"/>
              </a:lnSpc>
              <a:buNone/>
            </a:pPr>
            <a:r>
              <a:rPr lang="en-US" sz="1740" dirty="0">
                <a:solidFill>
                  <a:srgbClr val="49495A"/>
                </a:solidFill>
                <a:latin typeface="Open Sans" pitchFamily="34" charset="0"/>
                <a:ea typeface="Open Sans" pitchFamily="34" charset="-122"/>
                <a:cs typeface="Open Sans" pitchFamily="34" charset="-120"/>
              </a:rPr>
              <a:t>Combine short sentences to create more complex and varied sentence structures.</a:t>
            </a:r>
            <a:endParaRPr lang="en-US" sz="1740" dirty="0"/>
          </a:p>
        </p:txBody>
      </p:sp>
      <p:pic>
        <p:nvPicPr>
          <p:cNvPr id="9" name="Image 2" descr="preencoded.png"/>
          <p:cNvPicPr>
            <a:picLocks noChangeAspect="1"/>
          </p:cNvPicPr>
          <p:nvPr/>
        </p:nvPicPr>
        <p:blipFill>
          <a:blip r:embed="rId5"/>
          <a:stretch>
            <a:fillRect/>
          </a:stretch>
        </p:blipFill>
        <p:spPr>
          <a:xfrm>
            <a:off x="828556" y="4087773"/>
            <a:ext cx="1104781" cy="1767721"/>
          </a:xfrm>
          <a:prstGeom prst="rect">
            <a:avLst/>
          </a:prstGeom>
        </p:spPr>
      </p:pic>
      <p:sp>
        <p:nvSpPr>
          <p:cNvPr id="10" name="Text 5"/>
          <p:cNvSpPr/>
          <p:nvPr/>
        </p:nvSpPr>
        <p:spPr>
          <a:xfrm>
            <a:off x="2264688" y="4308634"/>
            <a:ext cx="3859768" cy="345281"/>
          </a:xfrm>
          <a:prstGeom prst="rect">
            <a:avLst/>
          </a:prstGeom>
          <a:noFill/>
          <a:ln/>
        </p:spPr>
        <p:txBody>
          <a:bodyPr wrap="none" rtlCol="0" anchor="t"/>
          <a:lstStyle/>
          <a:p>
            <a:pPr marL="0" indent="0" algn="l">
              <a:lnSpc>
                <a:spcPts val="2719"/>
              </a:lnSpc>
              <a:buNone/>
            </a:pPr>
            <a:r>
              <a:rPr lang="en-US" sz="2175" dirty="0">
                <a:solidFill>
                  <a:srgbClr val="5955EB"/>
                </a:solidFill>
                <a:latin typeface="Libre Baskerville" pitchFamily="34" charset="0"/>
                <a:ea typeface="Libre Baskerville" pitchFamily="34" charset="-122"/>
                <a:cs typeface="Libre Baskerville" pitchFamily="34" charset="-120"/>
              </a:rPr>
              <a:t>Coordinating Conjunctions</a:t>
            </a:r>
            <a:endParaRPr lang="en-US" sz="2175" dirty="0"/>
          </a:p>
        </p:txBody>
      </p:sp>
      <p:sp>
        <p:nvSpPr>
          <p:cNvPr id="11" name="Text 6"/>
          <p:cNvSpPr/>
          <p:nvPr/>
        </p:nvSpPr>
        <p:spPr>
          <a:xfrm>
            <a:off x="2264688" y="4786432"/>
            <a:ext cx="7879556" cy="353497"/>
          </a:xfrm>
          <a:prstGeom prst="rect">
            <a:avLst/>
          </a:prstGeom>
          <a:noFill/>
          <a:ln/>
        </p:spPr>
        <p:txBody>
          <a:bodyPr wrap="none" rtlCol="0" anchor="t"/>
          <a:lstStyle/>
          <a:p>
            <a:pPr marL="0" indent="0" algn="l">
              <a:lnSpc>
                <a:spcPts val="2784"/>
              </a:lnSpc>
              <a:buNone/>
            </a:pPr>
            <a:r>
              <a:rPr lang="en-US" sz="1740" dirty="0">
                <a:solidFill>
                  <a:srgbClr val="49495A"/>
                </a:solidFill>
                <a:latin typeface="Open Sans" pitchFamily="34" charset="0"/>
                <a:ea typeface="Open Sans" pitchFamily="34" charset="-122"/>
                <a:cs typeface="Open Sans" pitchFamily="34" charset="-120"/>
              </a:rPr>
              <a:t>Use conjunctions like "and," "but," and "or" to link independent clauses.</a:t>
            </a:r>
            <a:endParaRPr lang="en-US" sz="1740" dirty="0"/>
          </a:p>
        </p:txBody>
      </p:sp>
      <p:pic>
        <p:nvPicPr>
          <p:cNvPr id="12" name="Image 3" descr="preencoded.png"/>
          <p:cNvPicPr>
            <a:picLocks noChangeAspect="1"/>
          </p:cNvPicPr>
          <p:nvPr/>
        </p:nvPicPr>
        <p:blipFill>
          <a:blip r:embed="rId6"/>
          <a:stretch>
            <a:fillRect/>
          </a:stretch>
        </p:blipFill>
        <p:spPr>
          <a:xfrm>
            <a:off x="828556" y="5855494"/>
            <a:ext cx="1104781" cy="1767721"/>
          </a:xfrm>
          <a:prstGeom prst="rect">
            <a:avLst/>
          </a:prstGeom>
        </p:spPr>
      </p:pic>
      <p:sp>
        <p:nvSpPr>
          <p:cNvPr id="13" name="Text 7"/>
          <p:cNvSpPr/>
          <p:nvPr/>
        </p:nvSpPr>
        <p:spPr>
          <a:xfrm>
            <a:off x="2264688" y="6076355"/>
            <a:ext cx="4001333" cy="345281"/>
          </a:xfrm>
          <a:prstGeom prst="rect">
            <a:avLst/>
          </a:prstGeom>
          <a:noFill/>
          <a:ln/>
        </p:spPr>
        <p:txBody>
          <a:bodyPr wrap="none" rtlCol="0" anchor="t"/>
          <a:lstStyle/>
          <a:p>
            <a:pPr marL="0" indent="0" algn="l">
              <a:lnSpc>
                <a:spcPts val="2719"/>
              </a:lnSpc>
              <a:buNone/>
            </a:pPr>
            <a:r>
              <a:rPr lang="en-US" sz="2175" dirty="0">
                <a:solidFill>
                  <a:srgbClr val="5955EB"/>
                </a:solidFill>
                <a:latin typeface="Libre Baskerville" pitchFamily="34" charset="0"/>
                <a:ea typeface="Libre Baskerville" pitchFamily="34" charset="-122"/>
                <a:cs typeface="Libre Baskerville" pitchFamily="34" charset="-120"/>
              </a:rPr>
              <a:t>Subordinating Conjunctions</a:t>
            </a:r>
            <a:endParaRPr lang="en-US" sz="2175" dirty="0"/>
          </a:p>
        </p:txBody>
      </p:sp>
      <p:sp>
        <p:nvSpPr>
          <p:cNvPr id="14" name="Text 8"/>
          <p:cNvSpPr/>
          <p:nvPr/>
        </p:nvSpPr>
        <p:spPr>
          <a:xfrm>
            <a:off x="2264688" y="6554153"/>
            <a:ext cx="7879556" cy="706993"/>
          </a:xfrm>
          <a:prstGeom prst="rect">
            <a:avLst/>
          </a:prstGeom>
          <a:noFill/>
          <a:ln/>
        </p:spPr>
        <p:txBody>
          <a:bodyPr wrap="square" rtlCol="0" anchor="t"/>
          <a:lstStyle/>
          <a:p>
            <a:pPr marL="0" indent="0" algn="l">
              <a:lnSpc>
                <a:spcPts val="2784"/>
              </a:lnSpc>
              <a:buNone/>
            </a:pPr>
            <a:r>
              <a:rPr lang="en-US" sz="1740" dirty="0">
                <a:solidFill>
                  <a:srgbClr val="49495A"/>
                </a:solidFill>
                <a:latin typeface="Open Sans" pitchFamily="34" charset="0"/>
                <a:ea typeface="Open Sans" pitchFamily="34" charset="-122"/>
                <a:cs typeface="Open Sans" pitchFamily="34" charset="-120"/>
              </a:rPr>
              <a:t>Incorporate dependent clauses using words like "because," "since," and "although."</a:t>
            </a:r>
            <a:endParaRPr lang="en-US" sz="174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
        <p:nvSpPr>
          <p:cNvPr id="4" name="Text 2"/>
          <p:cNvSpPr/>
          <p:nvPr/>
        </p:nvSpPr>
        <p:spPr>
          <a:xfrm>
            <a:off x="2037993" y="1680686"/>
            <a:ext cx="10554414" cy="1388745"/>
          </a:xfrm>
          <a:prstGeom prst="rect">
            <a:avLst/>
          </a:prstGeom>
          <a:noFill/>
          <a:ln/>
        </p:spPr>
        <p:txBody>
          <a:bodyPr wrap="square" rtlCol="0" anchor="t"/>
          <a:lstStyle/>
          <a:p>
            <a:pPr marL="0" indent="0">
              <a:lnSpc>
                <a:spcPts val="5468"/>
              </a:lnSpc>
              <a:buNone/>
            </a:pPr>
            <a:r>
              <a:rPr lang="en-US" sz="4374" dirty="0">
                <a:solidFill>
                  <a:srgbClr val="5955EB"/>
                </a:solidFill>
                <a:latin typeface="Libre Baskerville" pitchFamily="34" charset="0"/>
                <a:ea typeface="Libre Baskerville" pitchFamily="34" charset="-122"/>
                <a:cs typeface="Libre Baskerville" pitchFamily="34" charset="-120"/>
              </a:rPr>
              <a:t>Interactive Activity: Paragraph Reorganization</a:t>
            </a:r>
            <a:endParaRPr lang="en-US" sz="4374" dirty="0"/>
          </a:p>
        </p:txBody>
      </p:sp>
      <p:pic>
        <p:nvPicPr>
          <p:cNvPr id="5" name="Image 0" descr="preencoded.png"/>
          <p:cNvPicPr>
            <a:picLocks noChangeAspect="1"/>
          </p:cNvPicPr>
          <p:nvPr/>
        </p:nvPicPr>
        <p:blipFill>
          <a:blip r:embed="rId3"/>
          <a:stretch>
            <a:fillRect/>
          </a:stretch>
        </p:blipFill>
        <p:spPr>
          <a:xfrm>
            <a:off x="2037993" y="3513773"/>
            <a:ext cx="555427" cy="555427"/>
          </a:xfrm>
          <a:prstGeom prst="rect">
            <a:avLst/>
          </a:prstGeom>
        </p:spPr>
      </p:pic>
      <p:sp>
        <p:nvSpPr>
          <p:cNvPr id="6" name="Text 3"/>
          <p:cNvSpPr/>
          <p:nvPr/>
        </p:nvSpPr>
        <p:spPr>
          <a:xfrm>
            <a:off x="2037993" y="4291370"/>
            <a:ext cx="2388632" cy="347186"/>
          </a:xfrm>
          <a:prstGeom prst="rect">
            <a:avLst/>
          </a:prstGeom>
          <a:noFill/>
          <a:ln/>
        </p:spPr>
        <p:txBody>
          <a:bodyPr wrap="none" rtlCol="0" anchor="t"/>
          <a:lstStyle/>
          <a:p>
            <a:pPr marL="0" indent="0" algn="l">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Reorder</a:t>
            </a:r>
            <a:endParaRPr lang="en-US" sz="2187" dirty="0"/>
          </a:p>
        </p:txBody>
      </p:sp>
      <p:sp>
        <p:nvSpPr>
          <p:cNvPr id="7" name="Text 4"/>
          <p:cNvSpPr/>
          <p:nvPr/>
        </p:nvSpPr>
        <p:spPr>
          <a:xfrm>
            <a:off x="2037993" y="4771787"/>
            <a:ext cx="2388632" cy="1421606"/>
          </a:xfrm>
          <a:prstGeom prst="rect">
            <a:avLst/>
          </a:prstGeom>
          <a:noFill/>
          <a:ln/>
        </p:spPr>
        <p:txBody>
          <a:bodyPr wrap="square" rtlCol="0" anchor="t"/>
          <a:lstStyle/>
          <a:p>
            <a:pPr marL="0" indent="0" algn="l">
              <a:lnSpc>
                <a:spcPts val="2799"/>
              </a:lnSpc>
              <a:buNone/>
            </a:pPr>
            <a:r>
              <a:rPr lang="en-US" sz="1750" dirty="0">
                <a:solidFill>
                  <a:srgbClr val="49495A"/>
                </a:solidFill>
                <a:latin typeface="Open Sans" pitchFamily="34" charset="0"/>
                <a:ea typeface="Open Sans" pitchFamily="34" charset="-122"/>
                <a:cs typeface="Open Sans" pitchFamily="34" charset="-120"/>
              </a:rPr>
              <a:t>Rearrange sentences within a paragraph to improve flow and coherence.</a:t>
            </a:r>
            <a:endParaRPr lang="en-US" sz="1750" dirty="0"/>
          </a:p>
        </p:txBody>
      </p:sp>
      <p:pic>
        <p:nvPicPr>
          <p:cNvPr id="8" name="Image 1" descr="preencoded.png"/>
          <p:cNvPicPr>
            <a:picLocks noChangeAspect="1"/>
          </p:cNvPicPr>
          <p:nvPr/>
        </p:nvPicPr>
        <p:blipFill>
          <a:blip r:embed="rId4"/>
          <a:stretch>
            <a:fillRect/>
          </a:stretch>
        </p:blipFill>
        <p:spPr>
          <a:xfrm>
            <a:off x="4759881" y="3513773"/>
            <a:ext cx="555427" cy="555427"/>
          </a:xfrm>
          <a:prstGeom prst="rect">
            <a:avLst/>
          </a:prstGeom>
        </p:spPr>
      </p:pic>
      <p:sp>
        <p:nvSpPr>
          <p:cNvPr id="9" name="Text 5"/>
          <p:cNvSpPr/>
          <p:nvPr/>
        </p:nvSpPr>
        <p:spPr>
          <a:xfrm>
            <a:off x="4759881" y="4291370"/>
            <a:ext cx="2388632" cy="347186"/>
          </a:xfrm>
          <a:prstGeom prst="rect">
            <a:avLst/>
          </a:prstGeom>
          <a:noFill/>
          <a:ln/>
        </p:spPr>
        <p:txBody>
          <a:bodyPr wrap="none" rtlCol="0" anchor="t"/>
          <a:lstStyle/>
          <a:p>
            <a:pPr marL="0" indent="0" algn="l">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Add Transitions</a:t>
            </a:r>
            <a:endParaRPr lang="en-US" sz="2187" dirty="0"/>
          </a:p>
        </p:txBody>
      </p:sp>
      <p:sp>
        <p:nvSpPr>
          <p:cNvPr id="10" name="Text 6"/>
          <p:cNvSpPr/>
          <p:nvPr/>
        </p:nvSpPr>
        <p:spPr>
          <a:xfrm>
            <a:off x="4759881" y="4771787"/>
            <a:ext cx="2388632" cy="1777008"/>
          </a:xfrm>
          <a:prstGeom prst="rect">
            <a:avLst/>
          </a:prstGeom>
          <a:noFill/>
          <a:ln/>
        </p:spPr>
        <p:txBody>
          <a:bodyPr wrap="square" rtlCol="0" anchor="t"/>
          <a:lstStyle/>
          <a:p>
            <a:pPr marL="0" indent="0" algn="l">
              <a:lnSpc>
                <a:spcPts val="2799"/>
              </a:lnSpc>
              <a:buNone/>
            </a:pPr>
            <a:r>
              <a:rPr lang="en-US" sz="1750" dirty="0">
                <a:solidFill>
                  <a:srgbClr val="49495A"/>
                </a:solidFill>
                <a:latin typeface="Open Sans" pitchFamily="34" charset="0"/>
                <a:ea typeface="Open Sans" pitchFamily="34" charset="-122"/>
                <a:cs typeface="Open Sans" pitchFamily="34" charset="-120"/>
              </a:rPr>
              <a:t>Incorporate transition words and phrases to strengthen connections between ideas.</a:t>
            </a:r>
            <a:endParaRPr lang="en-US" sz="1750" dirty="0"/>
          </a:p>
        </p:txBody>
      </p:sp>
      <p:pic>
        <p:nvPicPr>
          <p:cNvPr id="11" name="Image 2" descr="preencoded.png"/>
          <p:cNvPicPr>
            <a:picLocks noChangeAspect="1"/>
          </p:cNvPicPr>
          <p:nvPr/>
        </p:nvPicPr>
        <p:blipFill>
          <a:blip r:embed="rId5"/>
          <a:stretch>
            <a:fillRect/>
          </a:stretch>
        </p:blipFill>
        <p:spPr>
          <a:xfrm>
            <a:off x="7481768" y="3513773"/>
            <a:ext cx="555427" cy="555427"/>
          </a:xfrm>
          <a:prstGeom prst="rect">
            <a:avLst/>
          </a:prstGeom>
        </p:spPr>
      </p:pic>
      <p:sp>
        <p:nvSpPr>
          <p:cNvPr id="12" name="Text 7"/>
          <p:cNvSpPr/>
          <p:nvPr/>
        </p:nvSpPr>
        <p:spPr>
          <a:xfrm>
            <a:off x="7481768" y="4291370"/>
            <a:ext cx="2388632" cy="694373"/>
          </a:xfrm>
          <a:prstGeom prst="rect">
            <a:avLst/>
          </a:prstGeom>
          <a:noFill/>
          <a:ln/>
        </p:spPr>
        <p:txBody>
          <a:bodyPr wrap="square" rtlCol="0" anchor="t"/>
          <a:lstStyle/>
          <a:p>
            <a:pPr marL="0" indent="0" algn="l">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Eliminate Redundancy</a:t>
            </a:r>
            <a:endParaRPr lang="en-US" sz="2187" dirty="0"/>
          </a:p>
        </p:txBody>
      </p:sp>
      <p:sp>
        <p:nvSpPr>
          <p:cNvPr id="13" name="Text 8"/>
          <p:cNvSpPr/>
          <p:nvPr/>
        </p:nvSpPr>
        <p:spPr>
          <a:xfrm>
            <a:off x="7481768" y="5118973"/>
            <a:ext cx="2388632" cy="1421606"/>
          </a:xfrm>
          <a:prstGeom prst="rect">
            <a:avLst/>
          </a:prstGeom>
          <a:noFill/>
          <a:ln/>
        </p:spPr>
        <p:txBody>
          <a:bodyPr wrap="square" rtlCol="0" anchor="t"/>
          <a:lstStyle/>
          <a:p>
            <a:pPr marL="0" indent="0" algn="l">
              <a:lnSpc>
                <a:spcPts val="2799"/>
              </a:lnSpc>
              <a:buNone/>
            </a:pPr>
            <a:r>
              <a:rPr lang="en-US" sz="1750" dirty="0">
                <a:solidFill>
                  <a:srgbClr val="49495A"/>
                </a:solidFill>
                <a:latin typeface="Open Sans" pitchFamily="34" charset="0"/>
                <a:ea typeface="Open Sans" pitchFamily="34" charset="-122"/>
                <a:cs typeface="Open Sans" pitchFamily="34" charset="-120"/>
              </a:rPr>
              <a:t>Identify and remove unnecessary repetition to create a more concise paragraph.</a:t>
            </a:r>
            <a:endParaRPr lang="en-US" sz="1750" dirty="0"/>
          </a:p>
        </p:txBody>
      </p:sp>
      <p:pic>
        <p:nvPicPr>
          <p:cNvPr id="14" name="Image 3" descr="preencoded.png"/>
          <p:cNvPicPr>
            <a:picLocks noChangeAspect="1"/>
          </p:cNvPicPr>
          <p:nvPr/>
        </p:nvPicPr>
        <p:blipFill>
          <a:blip r:embed="rId6"/>
          <a:stretch>
            <a:fillRect/>
          </a:stretch>
        </p:blipFill>
        <p:spPr>
          <a:xfrm>
            <a:off x="10203656" y="3513773"/>
            <a:ext cx="555427" cy="555427"/>
          </a:xfrm>
          <a:prstGeom prst="rect">
            <a:avLst/>
          </a:prstGeom>
        </p:spPr>
      </p:pic>
      <p:sp>
        <p:nvSpPr>
          <p:cNvPr id="15" name="Text 9"/>
          <p:cNvSpPr/>
          <p:nvPr/>
        </p:nvSpPr>
        <p:spPr>
          <a:xfrm>
            <a:off x="10203656" y="4291370"/>
            <a:ext cx="2388751" cy="347186"/>
          </a:xfrm>
          <a:prstGeom prst="rect">
            <a:avLst/>
          </a:prstGeom>
          <a:noFill/>
          <a:ln/>
        </p:spPr>
        <p:txBody>
          <a:bodyPr wrap="none" rtlCol="0" anchor="t"/>
          <a:lstStyle/>
          <a:p>
            <a:pPr marL="0" indent="0" algn="l">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Refine</a:t>
            </a:r>
            <a:endParaRPr lang="en-US" sz="2187" dirty="0"/>
          </a:p>
        </p:txBody>
      </p:sp>
      <p:sp>
        <p:nvSpPr>
          <p:cNvPr id="16" name="Text 10"/>
          <p:cNvSpPr/>
          <p:nvPr/>
        </p:nvSpPr>
        <p:spPr>
          <a:xfrm>
            <a:off x="10203656" y="4771787"/>
            <a:ext cx="2388751" cy="1421606"/>
          </a:xfrm>
          <a:prstGeom prst="rect">
            <a:avLst/>
          </a:prstGeom>
          <a:noFill/>
          <a:ln/>
        </p:spPr>
        <p:txBody>
          <a:bodyPr wrap="square" rtlCol="0" anchor="t"/>
          <a:lstStyle/>
          <a:p>
            <a:pPr marL="0" indent="0" algn="l">
              <a:lnSpc>
                <a:spcPts val="2799"/>
              </a:lnSpc>
              <a:buNone/>
            </a:pPr>
            <a:r>
              <a:rPr lang="en-US" sz="1750" dirty="0">
                <a:solidFill>
                  <a:srgbClr val="49495A"/>
                </a:solidFill>
                <a:latin typeface="Open Sans" pitchFamily="34" charset="0"/>
                <a:ea typeface="Open Sans" pitchFamily="34" charset="-122"/>
                <a:cs typeface="Open Sans" pitchFamily="34" charset="-120"/>
              </a:rPr>
              <a:t>Polish the paragraph by improving sentence structure and word choice.</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
        <p:nvSpPr>
          <p:cNvPr id="4" name="Text 2"/>
          <p:cNvSpPr/>
          <p:nvPr/>
        </p:nvSpPr>
        <p:spPr>
          <a:xfrm>
            <a:off x="2037993" y="1064181"/>
            <a:ext cx="8820150" cy="694373"/>
          </a:xfrm>
          <a:prstGeom prst="rect">
            <a:avLst/>
          </a:prstGeom>
          <a:noFill/>
          <a:ln/>
        </p:spPr>
        <p:txBody>
          <a:bodyPr wrap="none" rtlCol="0" anchor="t"/>
          <a:lstStyle/>
          <a:p>
            <a:pPr marL="0" indent="0">
              <a:lnSpc>
                <a:spcPts val="5468"/>
              </a:lnSpc>
              <a:buNone/>
            </a:pPr>
            <a:r>
              <a:rPr lang="en-US" sz="4374" dirty="0">
                <a:solidFill>
                  <a:srgbClr val="5955EB"/>
                </a:solidFill>
                <a:latin typeface="Libre Baskerville" pitchFamily="34" charset="0"/>
                <a:ea typeface="Libre Baskerville" pitchFamily="34" charset="-122"/>
                <a:cs typeface="Libre Baskerville" pitchFamily="34" charset="-120"/>
              </a:rPr>
              <a:t>Conclusion and Key Takeaways</a:t>
            </a:r>
            <a:endParaRPr lang="en-US" sz="4374" dirty="0"/>
          </a:p>
        </p:txBody>
      </p:sp>
      <p:sp>
        <p:nvSpPr>
          <p:cNvPr id="5" name="Shape 3"/>
          <p:cNvSpPr/>
          <p:nvPr/>
        </p:nvSpPr>
        <p:spPr>
          <a:xfrm>
            <a:off x="2037993" y="2202894"/>
            <a:ext cx="10554414" cy="992505"/>
          </a:xfrm>
          <a:prstGeom prst="rect">
            <a:avLst/>
          </a:prstGeom>
          <a:solidFill>
            <a:srgbClr val="DED6FF"/>
          </a:solidFill>
          <a:ln/>
        </p:spPr>
      </p:sp>
      <p:sp>
        <p:nvSpPr>
          <p:cNvPr id="6" name="Text 4"/>
          <p:cNvSpPr/>
          <p:nvPr/>
        </p:nvSpPr>
        <p:spPr>
          <a:xfrm>
            <a:off x="2260163" y="2343745"/>
            <a:ext cx="4829056" cy="355402"/>
          </a:xfrm>
          <a:prstGeom prst="rect">
            <a:avLst/>
          </a:prstGeom>
          <a:noFill/>
          <a:ln/>
        </p:spPr>
        <p:txBody>
          <a:bodyPr wrap="non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Cohesion</a:t>
            </a:r>
            <a:endParaRPr lang="en-US" sz="1750" dirty="0"/>
          </a:p>
        </p:txBody>
      </p:sp>
      <p:sp>
        <p:nvSpPr>
          <p:cNvPr id="7" name="Text 5"/>
          <p:cNvSpPr/>
          <p:nvPr/>
        </p:nvSpPr>
        <p:spPr>
          <a:xfrm>
            <a:off x="7541181" y="2343745"/>
            <a:ext cx="4829056" cy="710803"/>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Connecting ideas through transitions, pronouns, and parallel structure</a:t>
            </a:r>
            <a:endParaRPr lang="en-US" sz="1750" dirty="0"/>
          </a:p>
        </p:txBody>
      </p:sp>
      <p:sp>
        <p:nvSpPr>
          <p:cNvPr id="8" name="Text 6"/>
          <p:cNvSpPr/>
          <p:nvPr/>
        </p:nvSpPr>
        <p:spPr>
          <a:xfrm>
            <a:off x="2260163" y="3336250"/>
            <a:ext cx="4829056" cy="355402"/>
          </a:xfrm>
          <a:prstGeom prst="rect">
            <a:avLst/>
          </a:prstGeom>
          <a:noFill/>
          <a:ln/>
        </p:spPr>
        <p:txBody>
          <a:bodyPr wrap="non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Coherence</a:t>
            </a:r>
            <a:endParaRPr lang="en-US" sz="1750" dirty="0"/>
          </a:p>
        </p:txBody>
      </p:sp>
      <p:sp>
        <p:nvSpPr>
          <p:cNvPr id="9" name="Text 7"/>
          <p:cNvSpPr/>
          <p:nvPr/>
        </p:nvSpPr>
        <p:spPr>
          <a:xfrm>
            <a:off x="7541181" y="3336250"/>
            <a:ext cx="4829056" cy="710803"/>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Ensuring logical organization and progression of ideas</a:t>
            </a:r>
            <a:endParaRPr lang="en-US" sz="1750" dirty="0"/>
          </a:p>
        </p:txBody>
      </p:sp>
      <p:sp>
        <p:nvSpPr>
          <p:cNvPr id="10" name="Shape 8"/>
          <p:cNvSpPr/>
          <p:nvPr/>
        </p:nvSpPr>
        <p:spPr>
          <a:xfrm>
            <a:off x="2037993" y="4187904"/>
            <a:ext cx="10554414" cy="992505"/>
          </a:xfrm>
          <a:prstGeom prst="rect">
            <a:avLst/>
          </a:prstGeom>
          <a:solidFill>
            <a:srgbClr val="DED6FF"/>
          </a:solidFill>
          <a:ln/>
        </p:spPr>
      </p:sp>
      <p:sp>
        <p:nvSpPr>
          <p:cNvPr id="11" name="Text 9"/>
          <p:cNvSpPr/>
          <p:nvPr/>
        </p:nvSpPr>
        <p:spPr>
          <a:xfrm>
            <a:off x="2260163" y="4328755"/>
            <a:ext cx="4829056" cy="355402"/>
          </a:xfrm>
          <a:prstGeom prst="rect">
            <a:avLst/>
          </a:prstGeom>
          <a:noFill/>
          <a:ln/>
        </p:spPr>
        <p:txBody>
          <a:bodyPr wrap="non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Sentence Structure</a:t>
            </a:r>
            <a:endParaRPr lang="en-US" sz="1750" dirty="0"/>
          </a:p>
        </p:txBody>
      </p:sp>
      <p:sp>
        <p:nvSpPr>
          <p:cNvPr id="12" name="Text 10"/>
          <p:cNvSpPr/>
          <p:nvPr/>
        </p:nvSpPr>
        <p:spPr>
          <a:xfrm>
            <a:off x="7541181" y="4328755"/>
            <a:ext cx="4829056" cy="710803"/>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Mastering simple, compound, and complex sentences</a:t>
            </a:r>
            <a:endParaRPr lang="en-US" sz="1750" dirty="0"/>
          </a:p>
        </p:txBody>
      </p:sp>
      <p:sp>
        <p:nvSpPr>
          <p:cNvPr id="13" name="Text 11"/>
          <p:cNvSpPr/>
          <p:nvPr/>
        </p:nvSpPr>
        <p:spPr>
          <a:xfrm>
            <a:off x="2260163" y="5321260"/>
            <a:ext cx="4829056" cy="355402"/>
          </a:xfrm>
          <a:prstGeom prst="rect">
            <a:avLst/>
          </a:prstGeom>
          <a:noFill/>
          <a:ln/>
        </p:spPr>
        <p:txBody>
          <a:bodyPr wrap="non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Paragraph Structure</a:t>
            </a:r>
            <a:endParaRPr lang="en-US" sz="1750" dirty="0"/>
          </a:p>
        </p:txBody>
      </p:sp>
      <p:sp>
        <p:nvSpPr>
          <p:cNvPr id="14" name="Text 12"/>
          <p:cNvSpPr/>
          <p:nvPr/>
        </p:nvSpPr>
        <p:spPr>
          <a:xfrm>
            <a:off x="7541181" y="5321260"/>
            <a:ext cx="4829056" cy="710803"/>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Topic sentence, supporting details, and concluding sentence</a:t>
            </a:r>
            <a:endParaRPr lang="en-US" sz="1750" dirty="0"/>
          </a:p>
        </p:txBody>
      </p:sp>
      <p:sp>
        <p:nvSpPr>
          <p:cNvPr id="15" name="Shape 13"/>
          <p:cNvSpPr/>
          <p:nvPr/>
        </p:nvSpPr>
        <p:spPr>
          <a:xfrm>
            <a:off x="2037993" y="6172914"/>
            <a:ext cx="10554414" cy="992505"/>
          </a:xfrm>
          <a:prstGeom prst="rect">
            <a:avLst/>
          </a:prstGeom>
          <a:solidFill>
            <a:srgbClr val="DED6FF"/>
          </a:solidFill>
          <a:ln/>
        </p:spPr>
      </p:sp>
      <p:sp>
        <p:nvSpPr>
          <p:cNvPr id="16" name="Text 14"/>
          <p:cNvSpPr/>
          <p:nvPr/>
        </p:nvSpPr>
        <p:spPr>
          <a:xfrm>
            <a:off x="2260163" y="6313765"/>
            <a:ext cx="4829056" cy="355402"/>
          </a:xfrm>
          <a:prstGeom prst="rect">
            <a:avLst/>
          </a:prstGeom>
          <a:noFill/>
          <a:ln/>
        </p:spPr>
        <p:txBody>
          <a:bodyPr wrap="non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Interactive Activities</a:t>
            </a:r>
            <a:endParaRPr lang="en-US" sz="1750" dirty="0"/>
          </a:p>
        </p:txBody>
      </p:sp>
      <p:sp>
        <p:nvSpPr>
          <p:cNvPr id="17" name="Text 15"/>
          <p:cNvSpPr/>
          <p:nvPr/>
        </p:nvSpPr>
        <p:spPr>
          <a:xfrm>
            <a:off x="7541181" y="6313765"/>
            <a:ext cx="4829056" cy="710803"/>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Sentence combining and paragraph reorganization</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831400-EA9A-7FB3-103E-32A656634F4C}"/>
              </a:ext>
            </a:extLst>
          </p:cNvPr>
          <p:cNvSpPr txBox="1"/>
          <p:nvPr/>
        </p:nvSpPr>
        <p:spPr>
          <a:xfrm>
            <a:off x="978195" y="436726"/>
            <a:ext cx="11344940" cy="4121641"/>
          </a:xfrm>
          <a:prstGeom prst="rect">
            <a:avLst/>
          </a:prstGeom>
          <a:noFill/>
        </p:spPr>
        <p:txBody>
          <a:bodyPr wrap="square">
            <a:spAutoFit/>
          </a:bodyPr>
          <a:lstStyle/>
          <a:p>
            <a:pPr marL="0" marR="0" lvl="0" indent="0" algn="l" defTabSz="914400" rtl="0" eaLnBrk="1" fontAlgn="auto" latinLnBrk="0" hangingPunct="1">
              <a:lnSpc>
                <a:spcPts val="5468"/>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5955EB"/>
                </a:solidFill>
                <a:effectLst/>
                <a:uLnTx/>
                <a:uFillTx/>
                <a:latin typeface="Libre Baskerville" pitchFamily="34" charset="0"/>
                <a:ea typeface="+mn-ea"/>
                <a:cs typeface="+mn-cs"/>
              </a:rPr>
              <a:t>Literature:</a:t>
            </a:r>
          </a:p>
          <a:p>
            <a:pPr marL="742950" marR="0" lvl="0" indent="-742950" algn="l" defTabSz="914400" rtl="0" eaLnBrk="1" fontAlgn="auto" latinLnBrk="0" hangingPunct="1">
              <a:spcBef>
                <a:spcPts val="0"/>
              </a:spcBef>
              <a:spcAft>
                <a:spcPts val="0"/>
              </a:spcAft>
              <a:buClrTx/>
              <a:buSzTx/>
              <a:buFont typeface="+mj-lt"/>
              <a:buAutoNum type="arabicPeriod"/>
              <a:tabLst/>
              <a:defRPr/>
            </a:pPr>
            <a:r>
              <a:rPr lang="en-US" sz="1800" dirty="0" err="1">
                <a:solidFill>
                  <a:srgbClr val="5955EB"/>
                </a:solidFill>
                <a:latin typeface="Libre Baskerville" pitchFamily="34" charset="0"/>
              </a:rPr>
              <a:t>Faradhibah</a:t>
            </a:r>
            <a:r>
              <a:rPr lang="en-US" sz="1800" dirty="0">
                <a:solidFill>
                  <a:srgbClr val="5955EB"/>
                </a:solidFill>
                <a:latin typeface="Libre Baskerville" pitchFamily="34" charset="0"/>
              </a:rPr>
              <a:t> R. N., Nur N. A. Analyzing students’ difficulties in maintaining their coherence and cohesion in writing process //ETERNAL (English, Teaching, Learning, and Research Journal, 183-194. – 2017.</a:t>
            </a:r>
          </a:p>
          <a:p>
            <a:pPr marL="742950" marR="0" lvl="0" indent="-742950" algn="l" defTabSz="914400" rtl="0" eaLnBrk="1" fontAlgn="auto" latinLnBrk="0" hangingPunct="1">
              <a:spcBef>
                <a:spcPts val="0"/>
              </a:spcBef>
              <a:spcAft>
                <a:spcPts val="0"/>
              </a:spcAft>
              <a:buClrTx/>
              <a:buSzTx/>
              <a:buFont typeface="+mj-lt"/>
              <a:buAutoNum type="arabicPeriod"/>
              <a:tabLst/>
              <a:defRPr/>
            </a:pPr>
            <a:r>
              <a:rPr lang="en-US" sz="1800" dirty="0">
                <a:solidFill>
                  <a:srgbClr val="5955EB"/>
                </a:solidFill>
                <a:latin typeface="Libre Baskerville" pitchFamily="34" charset="0"/>
              </a:rPr>
              <a:t>Tardy C. M., Swales J. M. Form, text organization, genre, coherence, and cohesion //Handbook of research on writing. – Routledge, 2009. – С. 693-713.</a:t>
            </a:r>
          </a:p>
          <a:p>
            <a:pPr marL="742950" marR="0" lvl="0" indent="-742950" algn="l" defTabSz="914400" rtl="0" eaLnBrk="1" fontAlgn="auto" latinLnBrk="0" hangingPunct="1">
              <a:spcBef>
                <a:spcPts val="0"/>
              </a:spcBef>
              <a:spcAft>
                <a:spcPts val="0"/>
              </a:spcAft>
              <a:buClrTx/>
              <a:buSzTx/>
              <a:buFont typeface="+mj-lt"/>
              <a:buAutoNum type="arabicPeriod"/>
              <a:tabLst/>
              <a:defRPr/>
            </a:pPr>
            <a:r>
              <a:rPr lang="en-US" sz="1800" dirty="0" err="1">
                <a:solidFill>
                  <a:srgbClr val="5955EB"/>
                </a:solidFill>
                <a:latin typeface="Libre Baskerville" pitchFamily="34" charset="0"/>
              </a:rPr>
              <a:t>Sidabutar</a:t>
            </a:r>
            <a:r>
              <a:rPr lang="en-US" sz="1800" dirty="0">
                <a:solidFill>
                  <a:srgbClr val="5955EB"/>
                </a:solidFill>
                <a:latin typeface="Libre Baskerville" pitchFamily="34" charset="0"/>
              </a:rPr>
              <a:t> U. An analysis of lexical cohesion on the students’ writing //JETAL: Journal of English Teaching &amp; Applied Linguistic. – 2021. – Т. 2. – №. 2. – С. 62-67.</a:t>
            </a:r>
          </a:p>
          <a:p>
            <a:pPr marL="742950" marR="0" lvl="0" indent="-742950" algn="l" defTabSz="914400" rtl="0" eaLnBrk="1" fontAlgn="auto" latinLnBrk="0" hangingPunct="1">
              <a:spcBef>
                <a:spcPts val="0"/>
              </a:spcBef>
              <a:spcAft>
                <a:spcPts val="0"/>
              </a:spcAft>
              <a:buClrTx/>
              <a:buSzTx/>
              <a:buFont typeface="+mj-lt"/>
              <a:buAutoNum type="arabicPeriod"/>
              <a:tabLst/>
              <a:defRPr/>
            </a:pPr>
            <a:r>
              <a:rPr lang="en-US" sz="1800" dirty="0" err="1">
                <a:solidFill>
                  <a:srgbClr val="5955EB"/>
                </a:solidFill>
                <a:latin typeface="Libre Baskerville" pitchFamily="34" charset="0"/>
              </a:rPr>
              <a:t>Amperawaty</a:t>
            </a:r>
            <a:r>
              <a:rPr lang="en-US" sz="1800" dirty="0">
                <a:solidFill>
                  <a:srgbClr val="5955EB"/>
                </a:solidFill>
                <a:latin typeface="Libre Baskerville" pitchFamily="34" charset="0"/>
              </a:rPr>
              <a:t> A., </a:t>
            </a:r>
            <a:r>
              <a:rPr lang="en-US" sz="1800" dirty="0" err="1">
                <a:solidFill>
                  <a:srgbClr val="5955EB"/>
                </a:solidFill>
                <a:latin typeface="Libre Baskerville" pitchFamily="34" charset="0"/>
              </a:rPr>
              <a:t>Warsono</a:t>
            </a:r>
            <a:r>
              <a:rPr lang="en-US" sz="1800" dirty="0">
                <a:solidFill>
                  <a:srgbClr val="5955EB"/>
                </a:solidFill>
                <a:latin typeface="Libre Baskerville" pitchFamily="34" charset="0"/>
              </a:rPr>
              <a:t> W. The use of cohesive devices to achieve coherence in the background section of the students' formal writing //English Education Journal. – 2019. – Т. 9. – №. 1. – С. 34-40.</a:t>
            </a:r>
          </a:p>
          <a:p>
            <a:pPr marL="742950" marR="0" lvl="0" indent="-742950" algn="l" defTabSz="914400" rtl="0" eaLnBrk="1" fontAlgn="auto" latinLnBrk="0" hangingPunct="1">
              <a:spcBef>
                <a:spcPts val="0"/>
              </a:spcBef>
              <a:spcAft>
                <a:spcPts val="0"/>
              </a:spcAft>
              <a:buClrTx/>
              <a:buSzTx/>
              <a:buFont typeface="+mj-lt"/>
              <a:buAutoNum type="arabicPeriod"/>
              <a:tabLst/>
              <a:defRPr/>
            </a:pPr>
            <a:r>
              <a:rPr lang="en-US" sz="1800" dirty="0" err="1">
                <a:solidFill>
                  <a:srgbClr val="5955EB"/>
                </a:solidFill>
                <a:latin typeface="Libre Baskerville" pitchFamily="34" charset="0"/>
              </a:rPr>
              <a:t>Abata</a:t>
            </a:r>
            <a:r>
              <a:rPr lang="en-US" sz="1800" dirty="0">
                <a:solidFill>
                  <a:srgbClr val="5955EB"/>
                </a:solidFill>
                <a:latin typeface="Libre Baskerville" pitchFamily="34" charset="0"/>
              </a:rPr>
              <a:t> </a:t>
            </a:r>
            <a:r>
              <a:rPr lang="en-US" sz="1800" dirty="0" err="1">
                <a:solidFill>
                  <a:srgbClr val="5955EB"/>
                </a:solidFill>
                <a:latin typeface="Libre Baskerville" pitchFamily="34" charset="0"/>
              </a:rPr>
              <a:t>Checa</a:t>
            </a:r>
            <a:r>
              <a:rPr lang="en-US" sz="1800" dirty="0">
                <a:solidFill>
                  <a:srgbClr val="5955EB"/>
                </a:solidFill>
                <a:latin typeface="Libre Baskerville" pitchFamily="34" charset="0"/>
              </a:rPr>
              <a:t> F. M. Cohesion and Coherence in Academic Writing Skill : </a:t>
            </a:r>
            <a:r>
              <a:rPr lang="ru-RU" sz="1800" dirty="0" err="1">
                <a:solidFill>
                  <a:srgbClr val="5955EB"/>
                </a:solidFill>
                <a:latin typeface="Libre Baskerville" pitchFamily="34" charset="0"/>
              </a:rPr>
              <a:t>дис</a:t>
            </a:r>
            <a:r>
              <a:rPr lang="ru-RU" sz="1800" dirty="0">
                <a:solidFill>
                  <a:srgbClr val="5955EB"/>
                </a:solidFill>
                <a:latin typeface="Libre Baskerville" pitchFamily="34" charset="0"/>
              </a:rPr>
              <a:t>. – </a:t>
            </a:r>
            <a:r>
              <a:rPr lang="en-US" sz="1800" dirty="0">
                <a:solidFill>
                  <a:srgbClr val="5955EB"/>
                </a:solidFill>
                <a:latin typeface="Libre Baskerville" pitchFamily="34" charset="0"/>
              </a:rPr>
              <a:t>Ecuador: </a:t>
            </a:r>
            <a:r>
              <a:rPr lang="en-US" sz="1800" dirty="0" err="1">
                <a:solidFill>
                  <a:srgbClr val="5955EB"/>
                </a:solidFill>
                <a:latin typeface="Libre Baskerville" pitchFamily="34" charset="0"/>
              </a:rPr>
              <a:t>Latacunga</a:t>
            </a:r>
            <a:r>
              <a:rPr lang="en-US" sz="1800" dirty="0">
                <a:solidFill>
                  <a:srgbClr val="5955EB"/>
                </a:solidFill>
                <a:latin typeface="Libre Baskerville" pitchFamily="34" charset="0"/>
              </a:rPr>
              <a:t>: Universidad Técnica de Cotopaxi (UTC), 2021.</a:t>
            </a:r>
          </a:p>
        </p:txBody>
      </p:sp>
    </p:spTree>
    <p:extLst>
      <p:ext uri="{BB962C8B-B14F-4D97-AF65-F5344CB8AC3E}">
        <p14:creationId xmlns:p14="http://schemas.microsoft.com/office/powerpoint/2010/main" val="7751166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701</Words>
  <Application>Microsoft Office PowerPoint</Application>
  <PresentationFormat>Произвольный</PresentationFormat>
  <Paragraphs>83</Paragraphs>
  <Slides>9</Slides>
  <Notes>8</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9</vt:i4>
      </vt:variant>
    </vt:vector>
  </HeadingPairs>
  <TitlesOfParts>
    <vt:vector size="13" baseType="lpstr">
      <vt:lpstr>Arial</vt:lpstr>
      <vt:lpstr>Libre Baskerville</vt:lpstr>
      <vt:lpstr>Open Sans</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Динара Найманова</cp:lastModifiedBy>
  <cp:revision>5</cp:revision>
  <dcterms:created xsi:type="dcterms:W3CDTF">2024-05-04T06:33:38Z</dcterms:created>
  <dcterms:modified xsi:type="dcterms:W3CDTF">2024-06-04T08:53:02Z</dcterms:modified>
</cp:coreProperties>
</file>