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2" d="100"/>
          <a:sy n="72" d="100"/>
        </p:scale>
        <p:origin x="52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11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1064" y="1558731"/>
            <a:ext cx="7750328" cy="2928209"/>
          </a:xfrm>
          <a:prstGeom prst="rect">
            <a:avLst/>
          </a:prstGeom>
          <a:noFill/>
          <a:ln/>
        </p:spPr>
        <p:txBody>
          <a:bodyPr wrap="square" rtlCol="0" anchor="t"/>
          <a:lstStyle/>
          <a:p>
            <a:pPr marL="0" indent="0">
              <a:lnSpc>
                <a:spcPts val="7545"/>
              </a:lnSpc>
              <a:buNone/>
            </a:pPr>
            <a:r>
              <a:rPr lang="en-US" sz="4400" dirty="0">
                <a:solidFill>
                  <a:srgbClr val="5955EB"/>
                </a:solidFill>
                <a:latin typeface="Libre Baskerville" pitchFamily="34" charset="0"/>
                <a:ea typeface="Libre Baskerville" pitchFamily="34" charset="-122"/>
                <a:cs typeface="Libre Baskerville" pitchFamily="34" charset="-120"/>
              </a:rPr>
              <a:t>Improving Pronunciation and Intonation for Clear Speech</a:t>
            </a:r>
            <a:endParaRPr lang="en-US" sz="4400" dirty="0"/>
          </a:p>
        </p:txBody>
      </p:sp>
      <p:sp>
        <p:nvSpPr>
          <p:cNvPr id="6" name="Text 3"/>
          <p:cNvSpPr/>
          <p:nvPr/>
        </p:nvSpPr>
        <p:spPr>
          <a:xfrm>
            <a:off x="833199" y="4989909"/>
            <a:ext cx="7477601" cy="1777008"/>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 This workshop will provide you with practical techniques to improve your pronunciation and intonation, empowering you to communicate more clearly and confidently. We'll focus on addressing common challenges with tricky sounds and engaging in interactive exercises to master the foundations of clear speech.</a:t>
            </a:r>
            <a:endParaRPr lang="en-US" sz="1750" dirty="0"/>
          </a:p>
        </p:txBody>
      </p:sp>
      <p:sp>
        <p:nvSpPr>
          <p:cNvPr id="7" name="Shape 4"/>
          <p:cNvSpPr/>
          <p:nvPr/>
        </p:nvSpPr>
        <p:spPr>
          <a:xfrm>
            <a:off x="833199" y="7033498"/>
            <a:ext cx="355402" cy="355402"/>
          </a:xfrm>
          <a:prstGeom prst="roundRect">
            <a:avLst>
              <a:gd name="adj" fmla="val 25726039"/>
            </a:avLst>
          </a:prstGeom>
          <a:noFill/>
          <a:ln w="7620">
            <a:solidFill>
              <a:srgbClr val="FFFFFF"/>
            </a:solidFill>
            <a:prstDash val="solid"/>
          </a:ln>
        </p:spPr>
      </p:sp>
      <p:sp>
        <p:nvSpPr>
          <p:cNvPr id="9" name="Text 5"/>
          <p:cNvSpPr/>
          <p:nvPr/>
        </p:nvSpPr>
        <p:spPr>
          <a:xfrm>
            <a:off x="833199" y="6821682"/>
            <a:ext cx="3407093" cy="388858"/>
          </a:xfrm>
          <a:prstGeom prst="rect">
            <a:avLst/>
          </a:prstGeom>
          <a:noFill/>
          <a:ln/>
        </p:spPr>
        <p:txBody>
          <a:bodyPr wrap="none" rtlCol="0" anchor="t"/>
          <a:lstStyle/>
          <a:p>
            <a:pPr marL="0" marR="0" lvl="0" indent="0" algn="l" defTabSz="914400" rtl="0" eaLnBrk="1" fontAlgn="auto" latinLnBrk="0" hangingPunct="1">
              <a:lnSpc>
                <a:spcPts val="3062"/>
              </a:lnSpc>
              <a:spcBef>
                <a:spcPts val="0"/>
              </a:spcBef>
              <a:spcAft>
                <a:spcPts val="0"/>
              </a:spcAft>
              <a:buClrTx/>
              <a:buSzTx/>
              <a:buFontTx/>
              <a:buNone/>
              <a:tabLst/>
              <a:defRPr/>
            </a:pPr>
            <a:r>
              <a:rPr lang="en-US" sz="2187" b="1" dirty="0">
                <a:solidFill>
                  <a:srgbClr val="49495A"/>
                </a:solidFill>
                <a:latin typeface="Open Sans" pitchFamily="34" charset="0"/>
                <a:ea typeface="Open Sans" pitchFamily="34" charset="-122"/>
                <a:cs typeface="Open Sans" pitchFamily="34" charset="-120"/>
              </a:rPr>
              <a:t>by </a:t>
            </a:r>
            <a:r>
              <a:rPr kumimoji="0" lang="en-US" sz="2187" b="1"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By  </a:t>
            </a:r>
            <a:r>
              <a:rPr kumimoji="0" lang="en-US" sz="2187" b="1" i="0" u="none" strike="noStrike" kern="1200" cap="none" spc="0" normalizeH="0" baseline="0" noProof="0" dirty="0" err="1">
                <a:ln>
                  <a:noFill/>
                </a:ln>
                <a:solidFill>
                  <a:srgbClr val="49495A"/>
                </a:solidFill>
                <a:effectLst/>
                <a:uLnTx/>
                <a:uFillTx/>
                <a:latin typeface="Open Sans" pitchFamily="34" charset="0"/>
                <a:ea typeface="Open Sans" pitchFamily="34" charset="-122"/>
                <a:cs typeface="Open Sans" pitchFamily="34" charset="-120"/>
              </a:rPr>
              <a:t>Dinara</a:t>
            </a:r>
            <a:r>
              <a:rPr kumimoji="0" lang="en-US" sz="2187" b="1"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 </a:t>
            </a:r>
            <a:r>
              <a:rPr kumimoji="0" lang="en-US" sz="2187" b="1" i="0" u="none" strike="noStrike" kern="1200" cap="none" spc="0" normalizeH="0" baseline="0" noProof="0" dirty="0" err="1">
                <a:ln>
                  <a:noFill/>
                </a:ln>
                <a:solidFill>
                  <a:srgbClr val="49495A"/>
                </a:solidFill>
                <a:effectLst/>
                <a:uLnTx/>
                <a:uFillTx/>
                <a:latin typeface="Open Sans" pitchFamily="34" charset="0"/>
                <a:ea typeface="Open Sans" pitchFamily="34" charset="-122"/>
                <a:cs typeface="Open Sans" pitchFamily="34" charset="-120"/>
              </a:rPr>
              <a:t>Naimanova</a:t>
            </a:r>
            <a:r>
              <a:rPr kumimoji="0" lang="en-US" sz="2187" b="1"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M.Ed., senior lecturer of the Primary Education Department,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Faculty of Pedagogy and Psychology</a:t>
            </a:r>
            <a:r>
              <a:rPr kumimoji="0" lang="ru-RU" sz="1200" b="1" i="0" u="none" strike="noStrike" kern="1200" cap="none" spc="0" normalizeH="0" baseline="0" noProof="0">
                <a:ln>
                  <a:noFill/>
                </a:ln>
                <a:solidFill>
                  <a:srgbClr val="49495A"/>
                </a:solidFill>
                <a:effectLst/>
                <a:uLnTx/>
                <a:uFillTx/>
                <a:latin typeface="Open Sans" pitchFamily="34" charset="0"/>
                <a:ea typeface="Open Sans" pitchFamily="34" charset="-122"/>
                <a:cs typeface="Open Sans" pitchFamily="34" charset="-120"/>
              </a:rPr>
              <a:t>, </a:t>
            </a:r>
            <a:r>
              <a:rPr kumimoji="0" lang="en-US" sz="1200" b="1" i="0" u="none" strike="noStrike" kern="1200" cap="none" spc="0" normalizeH="0" baseline="0" noProof="0">
                <a:ln>
                  <a:noFill/>
                </a:ln>
                <a:solidFill>
                  <a:srgbClr val="49495A"/>
                </a:solidFill>
                <a:effectLst/>
                <a:uLnTx/>
                <a:uFillTx/>
                <a:latin typeface="Open Sans" pitchFamily="34" charset="0"/>
                <a:ea typeface="Open Sans" pitchFamily="34" charset="-122"/>
                <a:cs typeface="Open Sans" pitchFamily="34" charset="-120"/>
              </a:rPr>
              <a:t>Abai</a:t>
            </a:r>
            <a:r>
              <a:rPr kumimoji="0" lang="en-US" sz="1200" b="1"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 Kazakh National Pedagogical University.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Kazakhstan</a:t>
            </a:r>
          </a:p>
          <a:p>
            <a:pPr marL="0" indent="0" algn="l">
              <a:lnSpc>
                <a:spcPts val="3062"/>
              </a:lnSpc>
              <a:buNone/>
            </a:pPr>
            <a:endParaRPr lang="en-US" sz="2187" dirty="0"/>
          </a:p>
        </p:txBody>
      </p:sp>
      <p:pic>
        <p:nvPicPr>
          <p:cNvPr id="8" name="Рисунок 7">
            <a:extLst>
              <a:ext uri="{FF2B5EF4-FFF2-40B4-BE49-F238E27FC236}">
                <a16:creationId xmlns:a16="http://schemas.microsoft.com/office/drawing/2014/main" id="{DA3A0F78-BB18-4D3D-BBA8-5149600F01C2}"/>
              </a:ext>
            </a:extLst>
          </p:cNvPr>
          <p:cNvPicPr>
            <a:picLocks noChangeAspect="1"/>
          </p:cNvPicPr>
          <p:nvPr/>
        </p:nvPicPr>
        <p:blipFill>
          <a:blip r:embed="rId4"/>
          <a:stretch>
            <a:fillRect/>
          </a:stretch>
        </p:blipFill>
        <p:spPr>
          <a:xfrm>
            <a:off x="7620" y="-1"/>
            <a:ext cx="2524764" cy="173310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7620" y="0"/>
            <a:ext cx="3657600" cy="8229600"/>
          </a:xfrm>
          <a:prstGeom prst="rect">
            <a:avLst/>
          </a:prstGeom>
        </p:spPr>
      </p:pic>
      <p:sp>
        <p:nvSpPr>
          <p:cNvPr id="5" name="Text 2"/>
          <p:cNvSpPr/>
          <p:nvPr/>
        </p:nvSpPr>
        <p:spPr>
          <a:xfrm>
            <a:off x="4490799" y="1523881"/>
            <a:ext cx="9306401" cy="1388745"/>
          </a:xfrm>
          <a:prstGeom prst="rect">
            <a:avLst/>
          </a:prstGeom>
          <a:noFill/>
          <a:ln/>
        </p:spPr>
        <p:txBody>
          <a:bodyPr wrap="squar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Common Challenges with Difficult Sounds</a:t>
            </a:r>
            <a:endParaRPr lang="en-US" sz="4374" dirty="0"/>
          </a:p>
        </p:txBody>
      </p:sp>
      <p:sp>
        <p:nvSpPr>
          <p:cNvPr id="6" name="Shape 3"/>
          <p:cNvSpPr/>
          <p:nvPr/>
        </p:nvSpPr>
        <p:spPr>
          <a:xfrm>
            <a:off x="4490799" y="3419475"/>
            <a:ext cx="499943" cy="499943"/>
          </a:xfrm>
          <a:prstGeom prst="roundRect">
            <a:avLst>
              <a:gd name="adj" fmla="val 26667"/>
            </a:avLst>
          </a:prstGeom>
          <a:solidFill>
            <a:srgbClr val="DED6FF"/>
          </a:solidFill>
          <a:ln/>
        </p:spPr>
      </p:sp>
      <p:sp>
        <p:nvSpPr>
          <p:cNvPr id="7" name="Text 4"/>
          <p:cNvSpPr/>
          <p:nvPr/>
        </p:nvSpPr>
        <p:spPr>
          <a:xfrm>
            <a:off x="4666417" y="3461147"/>
            <a:ext cx="148709" cy="416481"/>
          </a:xfrm>
          <a:prstGeom prst="rect">
            <a:avLst/>
          </a:prstGeom>
          <a:noFill/>
          <a:ln/>
        </p:spPr>
        <p:txBody>
          <a:bodyPr wrap="none" rtlCol="0" anchor="t"/>
          <a:lstStyle/>
          <a:p>
            <a:pPr marL="0" indent="0" algn="ctr">
              <a:lnSpc>
                <a:spcPts val="3281"/>
              </a:lnSpc>
              <a:buNone/>
            </a:pPr>
            <a:r>
              <a:rPr lang="en-US" sz="2624" dirty="0">
                <a:solidFill>
                  <a:srgbClr val="5955EB"/>
                </a:solidFill>
                <a:latin typeface="Libre Baskerville" pitchFamily="34" charset="0"/>
                <a:ea typeface="Libre Baskerville" pitchFamily="34" charset="-122"/>
                <a:cs typeface="Libre Baskerville" pitchFamily="34" charset="-120"/>
              </a:rPr>
              <a:t>1</a:t>
            </a:r>
            <a:endParaRPr lang="en-US" sz="2624" dirty="0"/>
          </a:p>
        </p:txBody>
      </p:sp>
      <p:sp>
        <p:nvSpPr>
          <p:cNvPr id="8" name="Text 5"/>
          <p:cNvSpPr/>
          <p:nvPr/>
        </p:nvSpPr>
        <p:spPr>
          <a:xfrm>
            <a:off x="5212913" y="3495794"/>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Consonant Clusters</a:t>
            </a:r>
            <a:endParaRPr lang="en-US" sz="2187" dirty="0"/>
          </a:p>
        </p:txBody>
      </p:sp>
      <p:sp>
        <p:nvSpPr>
          <p:cNvPr id="9" name="Text 6"/>
          <p:cNvSpPr/>
          <p:nvPr/>
        </p:nvSpPr>
        <p:spPr>
          <a:xfrm>
            <a:off x="5212913" y="3976211"/>
            <a:ext cx="3820001"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Words with multiple consonants like "strength" and "rhythm" can be tricky to pronounce clearly.</a:t>
            </a:r>
            <a:endParaRPr lang="en-US" sz="1750" dirty="0"/>
          </a:p>
        </p:txBody>
      </p:sp>
      <p:sp>
        <p:nvSpPr>
          <p:cNvPr id="10" name="Shape 7"/>
          <p:cNvSpPr/>
          <p:nvPr/>
        </p:nvSpPr>
        <p:spPr>
          <a:xfrm>
            <a:off x="9255085" y="3419475"/>
            <a:ext cx="499943" cy="499943"/>
          </a:xfrm>
          <a:prstGeom prst="roundRect">
            <a:avLst>
              <a:gd name="adj" fmla="val 26667"/>
            </a:avLst>
          </a:prstGeom>
          <a:solidFill>
            <a:srgbClr val="DED6FF"/>
          </a:solidFill>
          <a:ln/>
        </p:spPr>
      </p:sp>
      <p:sp>
        <p:nvSpPr>
          <p:cNvPr id="11" name="Text 8"/>
          <p:cNvSpPr/>
          <p:nvPr/>
        </p:nvSpPr>
        <p:spPr>
          <a:xfrm>
            <a:off x="9402366" y="3461147"/>
            <a:ext cx="205383" cy="416481"/>
          </a:xfrm>
          <a:prstGeom prst="rect">
            <a:avLst/>
          </a:prstGeom>
          <a:noFill/>
          <a:ln/>
        </p:spPr>
        <p:txBody>
          <a:bodyPr wrap="none" rtlCol="0" anchor="t"/>
          <a:lstStyle/>
          <a:p>
            <a:pPr marL="0" indent="0" algn="ctr">
              <a:lnSpc>
                <a:spcPts val="3281"/>
              </a:lnSpc>
              <a:buNone/>
            </a:pPr>
            <a:r>
              <a:rPr lang="en-US" sz="2624" dirty="0">
                <a:solidFill>
                  <a:srgbClr val="5955EB"/>
                </a:solidFill>
                <a:latin typeface="Libre Baskerville" pitchFamily="34" charset="0"/>
                <a:ea typeface="Libre Baskerville" pitchFamily="34" charset="-122"/>
                <a:cs typeface="Libre Baskerville" pitchFamily="34" charset="-120"/>
              </a:rPr>
              <a:t>2</a:t>
            </a:r>
            <a:endParaRPr lang="en-US" sz="2624" dirty="0"/>
          </a:p>
        </p:txBody>
      </p:sp>
      <p:sp>
        <p:nvSpPr>
          <p:cNvPr id="12" name="Text 9"/>
          <p:cNvSpPr/>
          <p:nvPr/>
        </p:nvSpPr>
        <p:spPr>
          <a:xfrm>
            <a:off x="9977199" y="3495794"/>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Vowel Sounds</a:t>
            </a:r>
            <a:endParaRPr lang="en-US" sz="2187" dirty="0"/>
          </a:p>
        </p:txBody>
      </p:sp>
      <p:sp>
        <p:nvSpPr>
          <p:cNvPr id="13" name="Text 10"/>
          <p:cNvSpPr/>
          <p:nvPr/>
        </p:nvSpPr>
        <p:spPr>
          <a:xfrm>
            <a:off x="9977199" y="3976211"/>
            <a:ext cx="3820001"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Distinguishing between similar vowel sounds like "sheep" and "ship" is essential for intelligible speech.</a:t>
            </a:r>
            <a:endParaRPr lang="en-US" sz="1750" dirty="0"/>
          </a:p>
        </p:txBody>
      </p:sp>
      <p:sp>
        <p:nvSpPr>
          <p:cNvPr id="14" name="Shape 11"/>
          <p:cNvSpPr/>
          <p:nvPr/>
        </p:nvSpPr>
        <p:spPr>
          <a:xfrm>
            <a:off x="4490799" y="5438180"/>
            <a:ext cx="499943" cy="499943"/>
          </a:xfrm>
          <a:prstGeom prst="roundRect">
            <a:avLst>
              <a:gd name="adj" fmla="val 26667"/>
            </a:avLst>
          </a:prstGeom>
          <a:solidFill>
            <a:srgbClr val="DED6FF"/>
          </a:solidFill>
          <a:ln/>
        </p:spPr>
      </p:sp>
      <p:sp>
        <p:nvSpPr>
          <p:cNvPr id="15" name="Text 12"/>
          <p:cNvSpPr/>
          <p:nvPr/>
        </p:nvSpPr>
        <p:spPr>
          <a:xfrm>
            <a:off x="4638080" y="5479852"/>
            <a:ext cx="205383" cy="416481"/>
          </a:xfrm>
          <a:prstGeom prst="rect">
            <a:avLst/>
          </a:prstGeom>
          <a:noFill/>
          <a:ln/>
        </p:spPr>
        <p:txBody>
          <a:bodyPr wrap="none" rtlCol="0" anchor="t"/>
          <a:lstStyle/>
          <a:p>
            <a:pPr marL="0" indent="0" algn="ctr">
              <a:lnSpc>
                <a:spcPts val="3281"/>
              </a:lnSpc>
              <a:buNone/>
            </a:pPr>
            <a:r>
              <a:rPr lang="en-US" sz="2624" dirty="0">
                <a:solidFill>
                  <a:srgbClr val="5955EB"/>
                </a:solidFill>
                <a:latin typeface="Libre Baskerville" pitchFamily="34" charset="0"/>
                <a:ea typeface="Libre Baskerville" pitchFamily="34" charset="-122"/>
                <a:cs typeface="Libre Baskerville" pitchFamily="34" charset="-120"/>
              </a:rPr>
              <a:t>3</a:t>
            </a:r>
            <a:endParaRPr lang="en-US" sz="2624" dirty="0"/>
          </a:p>
        </p:txBody>
      </p:sp>
      <p:sp>
        <p:nvSpPr>
          <p:cNvPr id="16" name="Text 13"/>
          <p:cNvSpPr/>
          <p:nvPr/>
        </p:nvSpPr>
        <p:spPr>
          <a:xfrm>
            <a:off x="5212913" y="5514499"/>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Intonation Patterns</a:t>
            </a:r>
            <a:endParaRPr lang="en-US" sz="2187" dirty="0"/>
          </a:p>
        </p:txBody>
      </p:sp>
      <p:sp>
        <p:nvSpPr>
          <p:cNvPr id="17" name="Text 14"/>
          <p:cNvSpPr/>
          <p:nvPr/>
        </p:nvSpPr>
        <p:spPr>
          <a:xfrm>
            <a:off x="5212913" y="5994916"/>
            <a:ext cx="8584287" cy="710803"/>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Mastering the rise and fall of your voice can make a big difference in how your message is perceived.</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1798796"/>
            <a:ext cx="10350937" cy="694373"/>
          </a:xfrm>
          <a:prstGeom prst="rect">
            <a:avLst/>
          </a:prstGeom>
          <a:noFill/>
          <a:ln/>
        </p:spPr>
        <p:txBody>
          <a:bodyPr wrap="non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Interactive Activity: Tongue Twisters</a:t>
            </a:r>
            <a:endParaRPr lang="en-US" sz="4374" dirty="0"/>
          </a:p>
        </p:txBody>
      </p:sp>
      <p:sp>
        <p:nvSpPr>
          <p:cNvPr id="5" name="Shape 3"/>
          <p:cNvSpPr/>
          <p:nvPr/>
        </p:nvSpPr>
        <p:spPr>
          <a:xfrm>
            <a:off x="2037993" y="2937510"/>
            <a:ext cx="5166122" cy="1635562"/>
          </a:xfrm>
          <a:prstGeom prst="roundRect">
            <a:avLst>
              <a:gd name="adj" fmla="val 8151"/>
            </a:avLst>
          </a:prstGeom>
          <a:solidFill>
            <a:srgbClr val="DED6FF"/>
          </a:solidFill>
          <a:ln/>
        </p:spPr>
      </p:sp>
      <p:sp>
        <p:nvSpPr>
          <p:cNvPr id="6" name="Text 4"/>
          <p:cNvSpPr/>
          <p:nvPr/>
        </p:nvSpPr>
        <p:spPr>
          <a:xfrm>
            <a:off x="2260163" y="3159681"/>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Peter Piper</a:t>
            </a:r>
            <a:endParaRPr lang="en-US" sz="2187" dirty="0"/>
          </a:p>
        </p:txBody>
      </p:sp>
      <p:sp>
        <p:nvSpPr>
          <p:cNvPr id="7" name="Text 5"/>
          <p:cNvSpPr/>
          <p:nvPr/>
        </p:nvSpPr>
        <p:spPr>
          <a:xfrm>
            <a:off x="2260163" y="3640098"/>
            <a:ext cx="4721781" cy="710803"/>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Try reciting this classic tongue twister focusing on the "p" and "r" sounds.</a:t>
            </a:r>
            <a:endParaRPr lang="en-US" sz="1750" dirty="0"/>
          </a:p>
        </p:txBody>
      </p:sp>
      <p:sp>
        <p:nvSpPr>
          <p:cNvPr id="8" name="Shape 6"/>
          <p:cNvSpPr/>
          <p:nvPr/>
        </p:nvSpPr>
        <p:spPr>
          <a:xfrm>
            <a:off x="7426285" y="2937510"/>
            <a:ext cx="5166122" cy="1635562"/>
          </a:xfrm>
          <a:prstGeom prst="roundRect">
            <a:avLst>
              <a:gd name="adj" fmla="val 8151"/>
            </a:avLst>
          </a:prstGeom>
          <a:solidFill>
            <a:srgbClr val="DED6FF"/>
          </a:solidFill>
          <a:ln/>
        </p:spPr>
      </p:sp>
      <p:sp>
        <p:nvSpPr>
          <p:cNvPr id="9" name="Text 7"/>
          <p:cNvSpPr/>
          <p:nvPr/>
        </p:nvSpPr>
        <p:spPr>
          <a:xfrm>
            <a:off x="7648456" y="3159681"/>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She Sells Seashells</a:t>
            </a:r>
            <a:endParaRPr lang="en-US" sz="2187" dirty="0"/>
          </a:p>
        </p:txBody>
      </p:sp>
      <p:sp>
        <p:nvSpPr>
          <p:cNvPr id="10" name="Text 8"/>
          <p:cNvSpPr/>
          <p:nvPr/>
        </p:nvSpPr>
        <p:spPr>
          <a:xfrm>
            <a:off x="7648456" y="3640098"/>
            <a:ext cx="4721781" cy="710803"/>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Challenge yourself to say this quickly while maintaining clear "s" and "sh" sounds.</a:t>
            </a:r>
            <a:endParaRPr lang="en-US" sz="1750" dirty="0"/>
          </a:p>
        </p:txBody>
      </p:sp>
      <p:sp>
        <p:nvSpPr>
          <p:cNvPr id="11" name="Shape 9"/>
          <p:cNvSpPr/>
          <p:nvPr/>
        </p:nvSpPr>
        <p:spPr>
          <a:xfrm>
            <a:off x="2037993" y="4795242"/>
            <a:ext cx="5166122" cy="1635562"/>
          </a:xfrm>
          <a:prstGeom prst="roundRect">
            <a:avLst>
              <a:gd name="adj" fmla="val 8151"/>
            </a:avLst>
          </a:prstGeom>
          <a:solidFill>
            <a:srgbClr val="DED6FF"/>
          </a:solidFill>
          <a:ln/>
        </p:spPr>
      </p:sp>
      <p:sp>
        <p:nvSpPr>
          <p:cNvPr id="12" name="Text 10"/>
          <p:cNvSpPr/>
          <p:nvPr/>
        </p:nvSpPr>
        <p:spPr>
          <a:xfrm>
            <a:off x="2260163" y="5017413"/>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How Much Wood</a:t>
            </a:r>
            <a:endParaRPr lang="en-US" sz="2187" dirty="0"/>
          </a:p>
        </p:txBody>
      </p:sp>
      <p:sp>
        <p:nvSpPr>
          <p:cNvPr id="13" name="Text 11"/>
          <p:cNvSpPr/>
          <p:nvPr/>
        </p:nvSpPr>
        <p:spPr>
          <a:xfrm>
            <a:off x="2260163" y="5497830"/>
            <a:ext cx="4721781" cy="710803"/>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Concentrate on the "w" and "d" sounds in this playful tongue twister.</a:t>
            </a:r>
            <a:endParaRPr lang="en-US" sz="1750" dirty="0"/>
          </a:p>
        </p:txBody>
      </p:sp>
      <p:sp>
        <p:nvSpPr>
          <p:cNvPr id="14" name="Shape 12"/>
          <p:cNvSpPr/>
          <p:nvPr/>
        </p:nvSpPr>
        <p:spPr>
          <a:xfrm>
            <a:off x="7426285" y="4795242"/>
            <a:ext cx="5166122" cy="1635562"/>
          </a:xfrm>
          <a:prstGeom prst="roundRect">
            <a:avLst>
              <a:gd name="adj" fmla="val 8151"/>
            </a:avLst>
          </a:prstGeom>
          <a:solidFill>
            <a:srgbClr val="DED6FF"/>
          </a:solidFill>
          <a:ln/>
        </p:spPr>
      </p:sp>
      <p:sp>
        <p:nvSpPr>
          <p:cNvPr id="15" name="Text 13"/>
          <p:cNvSpPr/>
          <p:nvPr/>
        </p:nvSpPr>
        <p:spPr>
          <a:xfrm>
            <a:off x="7648456" y="5017413"/>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Unique New York</a:t>
            </a:r>
            <a:endParaRPr lang="en-US" sz="2187" dirty="0"/>
          </a:p>
        </p:txBody>
      </p:sp>
      <p:sp>
        <p:nvSpPr>
          <p:cNvPr id="16" name="Text 14"/>
          <p:cNvSpPr/>
          <p:nvPr/>
        </p:nvSpPr>
        <p:spPr>
          <a:xfrm>
            <a:off x="7648456" y="5497830"/>
            <a:ext cx="4721781" cy="710803"/>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Practice differentiating the "y" and "n" sounds in this tricky phrase.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0" y="0"/>
            <a:ext cx="14630400" cy="2428875"/>
          </a:xfrm>
          <a:prstGeom prst="rect">
            <a:avLst/>
          </a:prstGeom>
        </p:spPr>
      </p:pic>
      <p:sp>
        <p:nvSpPr>
          <p:cNvPr id="5" name="Text 2"/>
          <p:cNvSpPr/>
          <p:nvPr/>
        </p:nvSpPr>
        <p:spPr>
          <a:xfrm>
            <a:off x="2700338" y="2963585"/>
            <a:ext cx="8298061" cy="607219"/>
          </a:xfrm>
          <a:prstGeom prst="rect">
            <a:avLst/>
          </a:prstGeom>
          <a:noFill/>
          <a:ln/>
        </p:spPr>
        <p:txBody>
          <a:bodyPr wrap="none" rtlCol="0" anchor="t"/>
          <a:lstStyle/>
          <a:p>
            <a:pPr marL="0" indent="0">
              <a:lnSpc>
                <a:spcPts val="4781"/>
              </a:lnSpc>
              <a:buNone/>
            </a:pPr>
            <a:r>
              <a:rPr lang="en-US" sz="3825" dirty="0">
                <a:solidFill>
                  <a:srgbClr val="5955EB"/>
                </a:solidFill>
                <a:latin typeface="Libre Baskerville" pitchFamily="34" charset="0"/>
                <a:ea typeface="Libre Baskerville" pitchFamily="34" charset="-122"/>
                <a:cs typeface="Libre Baskerville" pitchFamily="34" charset="-120"/>
              </a:rPr>
              <a:t>Principles of Clear Pronunciation</a:t>
            </a:r>
            <a:endParaRPr lang="en-US" sz="3825" dirty="0"/>
          </a:p>
        </p:txBody>
      </p:sp>
      <p:sp>
        <p:nvSpPr>
          <p:cNvPr id="6" name="Shape 3"/>
          <p:cNvSpPr/>
          <p:nvPr/>
        </p:nvSpPr>
        <p:spPr>
          <a:xfrm>
            <a:off x="2700338" y="5778579"/>
            <a:ext cx="9229725" cy="38814"/>
          </a:xfrm>
          <a:prstGeom prst="rect">
            <a:avLst/>
          </a:prstGeom>
          <a:solidFill>
            <a:srgbClr val="B8B7E0"/>
          </a:solidFill>
          <a:ln/>
        </p:spPr>
      </p:sp>
      <p:sp>
        <p:nvSpPr>
          <p:cNvPr id="7" name="Shape 4"/>
          <p:cNvSpPr/>
          <p:nvPr/>
        </p:nvSpPr>
        <p:spPr>
          <a:xfrm>
            <a:off x="4939784" y="5098494"/>
            <a:ext cx="38814" cy="680085"/>
          </a:xfrm>
          <a:prstGeom prst="rect">
            <a:avLst/>
          </a:prstGeom>
          <a:solidFill>
            <a:srgbClr val="B8B7E0"/>
          </a:solidFill>
          <a:ln/>
        </p:spPr>
      </p:sp>
      <p:sp>
        <p:nvSpPr>
          <p:cNvPr id="8" name="Shape 5"/>
          <p:cNvSpPr/>
          <p:nvPr/>
        </p:nvSpPr>
        <p:spPr>
          <a:xfrm>
            <a:off x="4740593" y="5559981"/>
            <a:ext cx="437198" cy="437198"/>
          </a:xfrm>
          <a:prstGeom prst="roundRect">
            <a:avLst>
              <a:gd name="adj" fmla="val 26667"/>
            </a:avLst>
          </a:prstGeom>
          <a:solidFill>
            <a:srgbClr val="DED6FF"/>
          </a:solidFill>
          <a:ln/>
        </p:spPr>
      </p:sp>
      <p:sp>
        <p:nvSpPr>
          <p:cNvPr id="9" name="Text 6"/>
          <p:cNvSpPr/>
          <p:nvPr/>
        </p:nvSpPr>
        <p:spPr>
          <a:xfrm>
            <a:off x="4894183" y="5596414"/>
            <a:ext cx="130016" cy="364331"/>
          </a:xfrm>
          <a:prstGeom prst="rect">
            <a:avLst/>
          </a:prstGeom>
          <a:noFill/>
          <a:ln/>
        </p:spPr>
        <p:txBody>
          <a:bodyPr wrap="none" rtlCol="0" anchor="t"/>
          <a:lstStyle/>
          <a:p>
            <a:pPr marL="0" indent="0" algn="ctr">
              <a:lnSpc>
                <a:spcPts val="2869"/>
              </a:lnSpc>
              <a:buNone/>
            </a:pPr>
            <a:r>
              <a:rPr lang="en-US" sz="2295" dirty="0">
                <a:solidFill>
                  <a:srgbClr val="5955EB"/>
                </a:solidFill>
                <a:latin typeface="Libre Baskerville" pitchFamily="34" charset="0"/>
                <a:ea typeface="Libre Baskerville" pitchFamily="34" charset="-122"/>
                <a:cs typeface="Libre Baskerville" pitchFamily="34" charset="-120"/>
              </a:rPr>
              <a:t>1</a:t>
            </a:r>
            <a:endParaRPr lang="en-US" sz="2295" dirty="0"/>
          </a:p>
        </p:txBody>
      </p:sp>
      <p:sp>
        <p:nvSpPr>
          <p:cNvPr id="10" name="Text 7"/>
          <p:cNvSpPr/>
          <p:nvPr/>
        </p:nvSpPr>
        <p:spPr>
          <a:xfrm>
            <a:off x="3744754" y="3862268"/>
            <a:ext cx="2428875" cy="303609"/>
          </a:xfrm>
          <a:prstGeom prst="rect">
            <a:avLst/>
          </a:prstGeom>
          <a:noFill/>
          <a:ln/>
        </p:spPr>
        <p:txBody>
          <a:bodyPr wrap="none" rtlCol="0" anchor="t"/>
          <a:lstStyle/>
          <a:p>
            <a:pPr marL="0" indent="0" algn="ctr">
              <a:lnSpc>
                <a:spcPts val="2391"/>
              </a:lnSpc>
              <a:buNone/>
            </a:pPr>
            <a:r>
              <a:rPr lang="en-US" sz="1913" dirty="0">
                <a:solidFill>
                  <a:srgbClr val="5955EB"/>
                </a:solidFill>
                <a:latin typeface="Libre Baskerville" pitchFamily="34" charset="0"/>
                <a:ea typeface="Libre Baskerville" pitchFamily="34" charset="-122"/>
                <a:cs typeface="Libre Baskerville" pitchFamily="34" charset="-120"/>
              </a:rPr>
              <a:t>Articulation</a:t>
            </a:r>
            <a:endParaRPr lang="en-US" sz="1913" dirty="0"/>
          </a:p>
        </p:txBody>
      </p:sp>
      <p:sp>
        <p:nvSpPr>
          <p:cNvPr id="11" name="Text 8"/>
          <p:cNvSpPr/>
          <p:nvPr/>
        </p:nvSpPr>
        <p:spPr>
          <a:xfrm>
            <a:off x="2894648" y="4282440"/>
            <a:ext cx="4129088" cy="621744"/>
          </a:xfrm>
          <a:prstGeom prst="rect">
            <a:avLst/>
          </a:prstGeom>
          <a:noFill/>
          <a:ln/>
        </p:spPr>
        <p:txBody>
          <a:bodyPr wrap="square" rtlCol="0" anchor="t"/>
          <a:lstStyle/>
          <a:p>
            <a:pPr marL="0" indent="0" algn="ctr">
              <a:lnSpc>
                <a:spcPts val="2448"/>
              </a:lnSpc>
              <a:buNone/>
            </a:pPr>
            <a:r>
              <a:rPr lang="en-US" sz="1530" dirty="0">
                <a:solidFill>
                  <a:srgbClr val="49495A"/>
                </a:solidFill>
                <a:latin typeface="Open Sans" pitchFamily="34" charset="0"/>
                <a:ea typeface="Open Sans" pitchFamily="34" charset="-122"/>
                <a:cs typeface="Open Sans" pitchFamily="34" charset="-120"/>
              </a:rPr>
              <a:t>Focus on moving your lips, tongue, and jaw to produce each sound clearly.</a:t>
            </a:r>
            <a:endParaRPr lang="en-US" sz="1530" dirty="0"/>
          </a:p>
        </p:txBody>
      </p:sp>
      <p:sp>
        <p:nvSpPr>
          <p:cNvPr id="12" name="Shape 9"/>
          <p:cNvSpPr/>
          <p:nvPr/>
        </p:nvSpPr>
        <p:spPr>
          <a:xfrm>
            <a:off x="7295793" y="5778579"/>
            <a:ext cx="38814" cy="680085"/>
          </a:xfrm>
          <a:prstGeom prst="rect">
            <a:avLst/>
          </a:prstGeom>
          <a:solidFill>
            <a:srgbClr val="B8B7E0"/>
          </a:solidFill>
          <a:ln/>
        </p:spPr>
      </p:sp>
      <p:sp>
        <p:nvSpPr>
          <p:cNvPr id="13" name="Shape 10"/>
          <p:cNvSpPr/>
          <p:nvPr/>
        </p:nvSpPr>
        <p:spPr>
          <a:xfrm>
            <a:off x="7096601" y="5559981"/>
            <a:ext cx="437198" cy="437198"/>
          </a:xfrm>
          <a:prstGeom prst="roundRect">
            <a:avLst>
              <a:gd name="adj" fmla="val 26667"/>
            </a:avLst>
          </a:prstGeom>
          <a:solidFill>
            <a:srgbClr val="DED6FF"/>
          </a:solidFill>
          <a:ln/>
        </p:spPr>
      </p:sp>
      <p:sp>
        <p:nvSpPr>
          <p:cNvPr id="14" name="Text 11"/>
          <p:cNvSpPr/>
          <p:nvPr/>
        </p:nvSpPr>
        <p:spPr>
          <a:xfrm>
            <a:off x="7225427" y="5596414"/>
            <a:ext cx="179546" cy="364331"/>
          </a:xfrm>
          <a:prstGeom prst="rect">
            <a:avLst/>
          </a:prstGeom>
          <a:noFill/>
          <a:ln/>
        </p:spPr>
        <p:txBody>
          <a:bodyPr wrap="none" rtlCol="0" anchor="t"/>
          <a:lstStyle/>
          <a:p>
            <a:pPr marL="0" indent="0" algn="ctr">
              <a:lnSpc>
                <a:spcPts val="2869"/>
              </a:lnSpc>
              <a:buNone/>
            </a:pPr>
            <a:r>
              <a:rPr lang="en-US" sz="2295" dirty="0">
                <a:solidFill>
                  <a:srgbClr val="5955EB"/>
                </a:solidFill>
                <a:latin typeface="Libre Baskerville" pitchFamily="34" charset="0"/>
                <a:ea typeface="Libre Baskerville" pitchFamily="34" charset="-122"/>
                <a:cs typeface="Libre Baskerville" pitchFamily="34" charset="-120"/>
              </a:rPr>
              <a:t>2</a:t>
            </a:r>
            <a:endParaRPr lang="en-US" sz="2295" dirty="0"/>
          </a:p>
        </p:txBody>
      </p:sp>
      <p:sp>
        <p:nvSpPr>
          <p:cNvPr id="15" name="Text 12"/>
          <p:cNvSpPr/>
          <p:nvPr/>
        </p:nvSpPr>
        <p:spPr>
          <a:xfrm>
            <a:off x="6100763" y="6652974"/>
            <a:ext cx="2428875" cy="303609"/>
          </a:xfrm>
          <a:prstGeom prst="rect">
            <a:avLst/>
          </a:prstGeom>
          <a:noFill/>
          <a:ln/>
        </p:spPr>
        <p:txBody>
          <a:bodyPr wrap="none" rtlCol="0" anchor="t"/>
          <a:lstStyle/>
          <a:p>
            <a:pPr marL="0" indent="0" algn="ctr">
              <a:lnSpc>
                <a:spcPts val="2391"/>
              </a:lnSpc>
              <a:buNone/>
            </a:pPr>
            <a:r>
              <a:rPr lang="en-US" sz="1913" dirty="0">
                <a:solidFill>
                  <a:srgbClr val="5955EB"/>
                </a:solidFill>
                <a:latin typeface="Libre Baskerville" pitchFamily="34" charset="0"/>
                <a:ea typeface="Libre Baskerville" pitchFamily="34" charset="-122"/>
                <a:cs typeface="Libre Baskerville" pitchFamily="34" charset="-120"/>
              </a:rPr>
              <a:t>Rhythm and Stress</a:t>
            </a:r>
            <a:endParaRPr lang="en-US" sz="1913" dirty="0"/>
          </a:p>
        </p:txBody>
      </p:sp>
      <p:sp>
        <p:nvSpPr>
          <p:cNvPr id="16" name="Text 13"/>
          <p:cNvSpPr/>
          <p:nvPr/>
        </p:nvSpPr>
        <p:spPr>
          <a:xfrm>
            <a:off x="5250656" y="7073146"/>
            <a:ext cx="4129088" cy="621744"/>
          </a:xfrm>
          <a:prstGeom prst="rect">
            <a:avLst/>
          </a:prstGeom>
          <a:noFill/>
          <a:ln/>
        </p:spPr>
        <p:txBody>
          <a:bodyPr wrap="square" rtlCol="0" anchor="t"/>
          <a:lstStyle/>
          <a:p>
            <a:pPr marL="0" indent="0" algn="ctr">
              <a:lnSpc>
                <a:spcPts val="2448"/>
              </a:lnSpc>
              <a:buNone/>
            </a:pPr>
            <a:r>
              <a:rPr lang="en-US" sz="1530" dirty="0">
                <a:solidFill>
                  <a:srgbClr val="49495A"/>
                </a:solidFill>
                <a:latin typeface="Open Sans" pitchFamily="34" charset="0"/>
                <a:ea typeface="Open Sans" pitchFamily="34" charset="-122"/>
                <a:cs typeface="Open Sans" pitchFamily="34" charset="-120"/>
              </a:rPr>
              <a:t>Pay attention to the natural rhythm and emphasis of words and phrases.</a:t>
            </a:r>
            <a:endParaRPr lang="en-US" sz="1530" dirty="0"/>
          </a:p>
        </p:txBody>
      </p:sp>
      <p:sp>
        <p:nvSpPr>
          <p:cNvPr id="17" name="Shape 14"/>
          <p:cNvSpPr/>
          <p:nvPr/>
        </p:nvSpPr>
        <p:spPr>
          <a:xfrm>
            <a:off x="9651802" y="5098494"/>
            <a:ext cx="38814" cy="680085"/>
          </a:xfrm>
          <a:prstGeom prst="rect">
            <a:avLst/>
          </a:prstGeom>
          <a:solidFill>
            <a:srgbClr val="B8B7E0"/>
          </a:solidFill>
          <a:ln/>
        </p:spPr>
      </p:sp>
      <p:sp>
        <p:nvSpPr>
          <p:cNvPr id="18" name="Shape 15"/>
          <p:cNvSpPr/>
          <p:nvPr/>
        </p:nvSpPr>
        <p:spPr>
          <a:xfrm>
            <a:off x="9452610" y="5559981"/>
            <a:ext cx="437198" cy="437198"/>
          </a:xfrm>
          <a:prstGeom prst="roundRect">
            <a:avLst>
              <a:gd name="adj" fmla="val 26667"/>
            </a:avLst>
          </a:prstGeom>
          <a:solidFill>
            <a:srgbClr val="DED6FF"/>
          </a:solidFill>
          <a:ln/>
        </p:spPr>
      </p:sp>
      <p:sp>
        <p:nvSpPr>
          <p:cNvPr id="19" name="Text 16"/>
          <p:cNvSpPr/>
          <p:nvPr/>
        </p:nvSpPr>
        <p:spPr>
          <a:xfrm>
            <a:off x="9581436" y="5596414"/>
            <a:ext cx="179546" cy="364331"/>
          </a:xfrm>
          <a:prstGeom prst="rect">
            <a:avLst/>
          </a:prstGeom>
          <a:noFill/>
          <a:ln/>
        </p:spPr>
        <p:txBody>
          <a:bodyPr wrap="none" rtlCol="0" anchor="t"/>
          <a:lstStyle/>
          <a:p>
            <a:pPr marL="0" indent="0" algn="ctr">
              <a:lnSpc>
                <a:spcPts val="2869"/>
              </a:lnSpc>
              <a:buNone/>
            </a:pPr>
            <a:r>
              <a:rPr lang="en-US" sz="2295" dirty="0">
                <a:solidFill>
                  <a:srgbClr val="5955EB"/>
                </a:solidFill>
                <a:latin typeface="Libre Baskerville" pitchFamily="34" charset="0"/>
                <a:ea typeface="Libre Baskerville" pitchFamily="34" charset="-122"/>
                <a:cs typeface="Libre Baskerville" pitchFamily="34" charset="-120"/>
              </a:rPr>
              <a:t>3</a:t>
            </a:r>
            <a:endParaRPr lang="en-US" sz="2295" dirty="0"/>
          </a:p>
        </p:txBody>
      </p:sp>
      <p:sp>
        <p:nvSpPr>
          <p:cNvPr id="20" name="Text 17"/>
          <p:cNvSpPr/>
          <p:nvPr/>
        </p:nvSpPr>
        <p:spPr>
          <a:xfrm>
            <a:off x="8456771" y="3862268"/>
            <a:ext cx="2428875" cy="303609"/>
          </a:xfrm>
          <a:prstGeom prst="rect">
            <a:avLst/>
          </a:prstGeom>
          <a:noFill/>
          <a:ln/>
        </p:spPr>
        <p:txBody>
          <a:bodyPr wrap="none" rtlCol="0" anchor="t"/>
          <a:lstStyle/>
          <a:p>
            <a:pPr marL="0" indent="0" algn="ctr">
              <a:lnSpc>
                <a:spcPts val="2391"/>
              </a:lnSpc>
              <a:buNone/>
            </a:pPr>
            <a:r>
              <a:rPr lang="en-US" sz="1913" dirty="0">
                <a:solidFill>
                  <a:srgbClr val="5955EB"/>
                </a:solidFill>
                <a:latin typeface="Libre Baskerville" pitchFamily="34" charset="0"/>
                <a:ea typeface="Libre Baskerville" pitchFamily="34" charset="-122"/>
                <a:cs typeface="Libre Baskerville" pitchFamily="34" charset="-120"/>
              </a:rPr>
              <a:t>Connected Speech</a:t>
            </a:r>
            <a:endParaRPr lang="en-US" sz="1913" dirty="0"/>
          </a:p>
        </p:txBody>
      </p:sp>
      <p:sp>
        <p:nvSpPr>
          <p:cNvPr id="21" name="Text 18"/>
          <p:cNvSpPr/>
          <p:nvPr/>
        </p:nvSpPr>
        <p:spPr>
          <a:xfrm>
            <a:off x="7606665" y="4282440"/>
            <a:ext cx="4129088" cy="621744"/>
          </a:xfrm>
          <a:prstGeom prst="rect">
            <a:avLst/>
          </a:prstGeom>
          <a:noFill/>
          <a:ln/>
        </p:spPr>
        <p:txBody>
          <a:bodyPr wrap="square" rtlCol="0" anchor="t"/>
          <a:lstStyle/>
          <a:p>
            <a:pPr marL="0" indent="0" algn="ctr">
              <a:lnSpc>
                <a:spcPts val="2448"/>
              </a:lnSpc>
              <a:buNone/>
            </a:pPr>
            <a:r>
              <a:rPr lang="en-US" sz="1530" dirty="0">
                <a:solidFill>
                  <a:srgbClr val="49495A"/>
                </a:solidFill>
                <a:latin typeface="Open Sans" pitchFamily="34" charset="0"/>
                <a:ea typeface="Open Sans" pitchFamily="34" charset="-122"/>
                <a:cs typeface="Open Sans" pitchFamily="34" charset="-120"/>
              </a:rPr>
              <a:t>Practice linking words together smoothly without excessive pauses.</a:t>
            </a:r>
            <a:endParaRPr lang="en-US" sz="153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1550432"/>
            <a:ext cx="7713821" cy="694373"/>
          </a:xfrm>
          <a:prstGeom prst="rect">
            <a:avLst/>
          </a:prstGeom>
          <a:noFill/>
          <a:ln/>
        </p:spPr>
        <p:txBody>
          <a:bodyPr wrap="non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Exercises for Vowel Sounds</a:t>
            </a:r>
            <a:endParaRPr lang="en-US" sz="4374" dirty="0"/>
          </a:p>
        </p:txBody>
      </p:sp>
      <p:sp>
        <p:nvSpPr>
          <p:cNvPr id="5" name="Text 3"/>
          <p:cNvSpPr/>
          <p:nvPr/>
        </p:nvSpPr>
        <p:spPr>
          <a:xfrm>
            <a:off x="2037993" y="2800231"/>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Short Vowels</a:t>
            </a:r>
            <a:endParaRPr lang="en-US" sz="2187" dirty="0"/>
          </a:p>
        </p:txBody>
      </p:sp>
      <p:sp>
        <p:nvSpPr>
          <p:cNvPr id="6" name="Text 4"/>
          <p:cNvSpPr/>
          <p:nvPr/>
        </p:nvSpPr>
        <p:spPr>
          <a:xfrm>
            <a:off x="2037993" y="3369588"/>
            <a:ext cx="3156347" cy="1421606"/>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Focus on crisp, distinct pronunciations of short vowel sounds like "a," "e," "i," "o," and "u."</a:t>
            </a:r>
            <a:endParaRPr lang="en-US" sz="1750" dirty="0"/>
          </a:p>
        </p:txBody>
      </p:sp>
      <p:sp>
        <p:nvSpPr>
          <p:cNvPr id="7" name="Text 5"/>
          <p:cNvSpPr/>
          <p:nvPr/>
        </p:nvSpPr>
        <p:spPr>
          <a:xfrm>
            <a:off x="2393394" y="4991100"/>
            <a:ext cx="2800945" cy="355402"/>
          </a:xfrm>
          <a:prstGeom prst="rect">
            <a:avLst/>
          </a:prstGeom>
          <a:noFill/>
          <a:ln/>
        </p:spPr>
        <p:txBody>
          <a:bodyPr wrap="none" rtlCol="0" anchor="t"/>
          <a:lstStyle/>
          <a:p>
            <a:pPr marL="342900" indent="-342900" algn="l">
              <a:lnSpc>
                <a:spcPts val="2799"/>
              </a:lnSpc>
              <a:buSzPct val="100000"/>
              <a:buFont typeface="+mj-lt"/>
              <a:buAutoNum type="arabicPeriod"/>
            </a:pPr>
            <a:r>
              <a:rPr lang="en-US" sz="1750" dirty="0">
                <a:solidFill>
                  <a:srgbClr val="49495A"/>
                </a:solidFill>
                <a:latin typeface="Open Sans" pitchFamily="34" charset="0"/>
                <a:ea typeface="Open Sans" pitchFamily="34" charset="-122"/>
                <a:cs typeface="Open Sans" pitchFamily="34" charset="-120"/>
              </a:rPr>
              <a:t>Bat, bet, bit, bot, but</a:t>
            </a:r>
            <a:endParaRPr lang="en-US" sz="1750" dirty="0"/>
          </a:p>
        </p:txBody>
      </p:sp>
      <p:sp>
        <p:nvSpPr>
          <p:cNvPr id="8" name="Text 6"/>
          <p:cNvSpPr/>
          <p:nvPr/>
        </p:nvSpPr>
        <p:spPr>
          <a:xfrm>
            <a:off x="2393394" y="5435322"/>
            <a:ext cx="2800945" cy="355402"/>
          </a:xfrm>
          <a:prstGeom prst="rect">
            <a:avLst/>
          </a:prstGeom>
          <a:noFill/>
          <a:ln/>
        </p:spPr>
        <p:txBody>
          <a:bodyPr wrap="none" rtlCol="0" anchor="t"/>
          <a:lstStyle/>
          <a:p>
            <a:pPr marL="342900" indent="-342900" algn="l">
              <a:lnSpc>
                <a:spcPts val="2799"/>
              </a:lnSpc>
              <a:buSzPct val="100000"/>
              <a:buFont typeface="+mj-lt"/>
              <a:buAutoNum type="arabicPeriod" startAt="2"/>
            </a:pPr>
            <a:r>
              <a:rPr lang="en-US" sz="1750" dirty="0">
                <a:solidFill>
                  <a:srgbClr val="49495A"/>
                </a:solidFill>
                <a:latin typeface="Open Sans" pitchFamily="34" charset="0"/>
                <a:ea typeface="Open Sans" pitchFamily="34" charset="-122"/>
                <a:cs typeface="Open Sans" pitchFamily="34" charset="-120"/>
              </a:rPr>
              <a:t>Cat, pen, pin, pot, cut</a:t>
            </a:r>
            <a:endParaRPr lang="en-US" sz="1750" dirty="0"/>
          </a:p>
        </p:txBody>
      </p:sp>
      <p:sp>
        <p:nvSpPr>
          <p:cNvPr id="9" name="Text 7"/>
          <p:cNvSpPr/>
          <p:nvPr/>
        </p:nvSpPr>
        <p:spPr>
          <a:xfrm>
            <a:off x="2393394" y="5879544"/>
            <a:ext cx="2800945" cy="355402"/>
          </a:xfrm>
          <a:prstGeom prst="rect">
            <a:avLst/>
          </a:prstGeom>
          <a:noFill/>
          <a:ln/>
        </p:spPr>
        <p:txBody>
          <a:bodyPr wrap="none" rtlCol="0" anchor="t"/>
          <a:lstStyle/>
          <a:p>
            <a:pPr marL="342900" indent="-342900" algn="l">
              <a:lnSpc>
                <a:spcPts val="2799"/>
              </a:lnSpc>
              <a:buSzPct val="100000"/>
              <a:buFont typeface="+mj-lt"/>
              <a:buAutoNum type="arabicPeriod" startAt="3"/>
            </a:pPr>
            <a:r>
              <a:rPr lang="en-US" sz="1750" dirty="0">
                <a:solidFill>
                  <a:srgbClr val="49495A"/>
                </a:solidFill>
                <a:latin typeface="Open Sans" pitchFamily="34" charset="0"/>
                <a:ea typeface="Open Sans" pitchFamily="34" charset="-122"/>
                <a:cs typeface="Open Sans" pitchFamily="34" charset="-120"/>
              </a:rPr>
              <a:t>Mat, bed, lid, rod, hut</a:t>
            </a:r>
            <a:endParaRPr lang="en-US" sz="1750" dirty="0"/>
          </a:p>
        </p:txBody>
      </p:sp>
      <p:sp>
        <p:nvSpPr>
          <p:cNvPr id="10" name="Text 8"/>
          <p:cNvSpPr/>
          <p:nvPr/>
        </p:nvSpPr>
        <p:spPr>
          <a:xfrm>
            <a:off x="5743932" y="2800231"/>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Long Vowels</a:t>
            </a:r>
            <a:endParaRPr lang="en-US" sz="2187" dirty="0"/>
          </a:p>
        </p:txBody>
      </p:sp>
      <p:sp>
        <p:nvSpPr>
          <p:cNvPr id="11" name="Text 9"/>
          <p:cNvSpPr/>
          <p:nvPr/>
        </p:nvSpPr>
        <p:spPr>
          <a:xfrm>
            <a:off x="5743932" y="3369588"/>
            <a:ext cx="3156347"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Practice elongating long vowel sounds like "a," "e," "i," "o," and "u."</a:t>
            </a:r>
            <a:endParaRPr lang="en-US" sz="1750" dirty="0"/>
          </a:p>
        </p:txBody>
      </p:sp>
      <p:sp>
        <p:nvSpPr>
          <p:cNvPr id="12" name="Text 10"/>
          <p:cNvSpPr/>
          <p:nvPr/>
        </p:nvSpPr>
        <p:spPr>
          <a:xfrm>
            <a:off x="6099334" y="4635698"/>
            <a:ext cx="2800945" cy="355402"/>
          </a:xfrm>
          <a:prstGeom prst="rect">
            <a:avLst/>
          </a:prstGeom>
          <a:noFill/>
          <a:ln/>
        </p:spPr>
        <p:txBody>
          <a:bodyPr wrap="none" rtlCol="0" anchor="t"/>
          <a:lstStyle/>
          <a:p>
            <a:pPr marL="342900" indent="-342900" algn="l">
              <a:lnSpc>
                <a:spcPts val="2799"/>
              </a:lnSpc>
              <a:buSzPct val="100000"/>
              <a:buFont typeface="+mj-lt"/>
              <a:buAutoNum type="arabicPeriod"/>
            </a:pPr>
            <a:r>
              <a:rPr lang="en-US" sz="1750" dirty="0">
                <a:solidFill>
                  <a:srgbClr val="49495A"/>
                </a:solidFill>
                <a:latin typeface="Open Sans" pitchFamily="34" charset="0"/>
                <a:ea typeface="Open Sans" pitchFamily="34" charset="-122"/>
                <a:cs typeface="Open Sans" pitchFamily="34" charset="-120"/>
              </a:rPr>
              <a:t>Bake, beet, bite, boat, boot</a:t>
            </a:r>
            <a:endParaRPr lang="en-US" sz="1750" dirty="0"/>
          </a:p>
        </p:txBody>
      </p:sp>
      <p:sp>
        <p:nvSpPr>
          <p:cNvPr id="13" name="Text 11"/>
          <p:cNvSpPr/>
          <p:nvPr/>
        </p:nvSpPr>
        <p:spPr>
          <a:xfrm>
            <a:off x="6099334" y="5079921"/>
            <a:ext cx="2800945" cy="710803"/>
          </a:xfrm>
          <a:prstGeom prst="rect">
            <a:avLst/>
          </a:prstGeom>
          <a:noFill/>
          <a:ln/>
        </p:spPr>
        <p:txBody>
          <a:bodyPr wrap="square" rtlCol="0" anchor="t"/>
          <a:lstStyle/>
          <a:p>
            <a:pPr marL="342900" indent="-342900" algn="l">
              <a:lnSpc>
                <a:spcPts val="2799"/>
              </a:lnSpc>
              <a:buSzPct val="100000"/>
              <a:buFont typeface="+mj-lt"/>
              <a:buAutoNum type="arabicPeriod" startAt="2"/>
            </a:pPr>
            <a:r>
              <a:rPr lang="en-US" sz="1750" dirty="0">
                <a:solidFill>
                  <a:srgbClr val="49495A"/>
                </a:solidFill>
                <a:latin typeface="Open Sans" pitchFamily="34" charset="0"/>
                <a:ea typeface="Open Sans" pitchFamily="34" charset="-122"/>
                <a:cs typeface="Open Sans" pitchFamily="34" charset="-120"/>
              </a:rPr>
              <a:t>Cane, feet, kite, dome, tune</a:t>
            </a:r>
            <a:endParaRPr lang="en-US" sz="1750" dirty="0"/>
          </a:p>
        </p:txBody>
      </p:sp>
      <p:sp>
        <p:nvSpPr>
          <p:cNvPr id="14" name="Text 12"/>
          <p:cNvSpPr/>
          <p:nvPr/>
        </p:nvSpPr>
        <p:spPr>
          <a:xfrm>
            <a:off x="6099334" y="5879544"/>
            <a:ext cx="2800945" cy="710803"/>
          </a:xfrm>
          <a:prstGeom prst="rect">
            <a:avLst/>
          </a:prstGeom>
          <a:noFill/>
          <a:ln/>
        </p:spPr>
        <p:txBody>
          <a:bodyPr wrap="square" rtlCol="0" anchor="t"/>
          <a:lstStyle/>
          <a:p>
            <a:pPr marL="342900" indent="-342900" algn="l">
              <a:lnSpc>
                <a:spcPts val="2799"/>
              </a:lnSpc>
              <a:buSzPct val="100000"/>
              <a:buFont typeface="+mj-lt"/>
              <a:buAutoNum type="arabicPeriod" startAt="3"/>
            </a:pPr>
            <a:r>
              <a:rPr lang="en-US" sz="1750" dirty="0">
                <a:solidFill>
                  <a:srgbClr val="49495A"/>
                </a:solidFill>
                <a:latin typeface="Open Sans" pitchFamily="34" charset="0"/>
                <a:ea typeface="Open Sans" pitchFamily="34" charset="-122"/>
                <a:cs typeface="Open Sans" pitchFamily="34" charset="-120"/>
              </a:rPr>
              <a:t>Fade, team, hive, hope, cube</a:t>
            </a:r>
            <a:endParaRPr lang="en-US" sz="1750" dirty="0"/>
          </a:p>
        </p:txBody>
      </p:sp>
      <p:sp>
        <p:nvSpPr>
          <p:cNvPr id="15" name="Text 13"/>
          <p:cNvSpPr/>
          <p:nvPr/>
        </p:nvSpPr>
        <p:spPr>
          <a:xfrm>
            <a:off x="9449872" y="2800231"/>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Diphthongs</a:t>
            </a:r>
            <a:endParaRPr lang="en-US" sz="2187" dirty="0"/>
          </a:p>
        </p:txBody>
      </p:sp>
      <p:sp>
        <p:nvSpPr>
          <p:cNvPr id="16" name="Text 14"/>
          <p:cNvSpPr/>
          <p:nvPr/>
        </p:nvSpPr>
        <p:spPr>
          <a:xfrm>
            <a:off x="9449872" y="3369588"/>
            <a:ext cx="3156347"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Smoothly transition between two vowel sounds like "oy," "ow," and "ew."</a:t>
            </a:r>
            <a:endParaRPr lang="en-US" sz="1750" dirty="0"/>
          </a:p>
        </p:txBody>
      </p:sp>
      <p:sp>
        <p:nvSpPr>
          <p:cNvPr id="17" name="Text 15"/>
          <p:cNvSpPr/>
          <p:nvPr/>
        </p:nvSpPr>
        <p:spPr>
          <a:xfrm>
            <a:off x="9805273" y="4635698"/>
            <a:ext cx="2800945" cy="355402"/>
          </a:xfrm>
          <a:prstGeom prst="rect">
            <a:avLst/>
          </a:prstGeom>
          <a:noFill/>
          <a:ln/>
        </p:spPr>
        <p:txBody>
          <a:bodyPr wrap="none" rtlCol="0" anchor="t"/>
          <a:lstStyle/>
          <a:p>
            <a:pPr marL="342900" indent="-342900" algn="l">
              <a:lnSpc>
                <a:spcPts val="2799"/>
              </a:lnSpc>
              <a:buSzPct val="100000"/>
              <a:buFont typeface="+mj-lt"/>
              <a:buAutoNum type="arabicPeriod"/>
            </a:pPr>
            <a:r>
              <a:rPr lang="en-US" sz="1750" dirty="0">
                <a:solidFill>
                  <a:srgbClr val="49495A"/>
                </a:solidFill>
                <a:latin typeface="Open Sans" pitchFamily="34" charset="0"/>
                <a:ea typeface="Open Sans" pitchFamily="34" charset="-122"/>
                <a:cs typeface="Open Sans" pitchFamily="34" charset="-120"/>
              </a:rPr>
              <a:t>Toy, how, new</a:t>
            </a:r>
            <a:endParaRPr lang="en-US" sz="1750" dirty="0"/>
          </a:p>
        </p:txBody>
      </p:sp>
      <p:sp>
        <p:nvSpPr>
          <p:cNvPr id="18" name="Text 16"/>
          <p:cNvSpPr/>
          <p:nvPr/>
        </p:nvSpPr>
        <p:spPr>
          <a:xfrm>
            <a:off x="9805273" y="5079921"/>
            <a:ext cx="2800945" cy="355402"/>
          </a:xfrm>
          <a:prstGeom prst="rect">
            <a:avLst/>
          </a:prstGeom>
          <a:noFill/>
          <a:ln/>
        </p:spPr>
        <p:txBody>
          <a:bodyPr wrap="none" rtlCol="0" anchor="t"/>
          <a:lstStyle/>
          <a:p>
            <a:pPr marL="342900" indent="-342900" algn="l">
              <a:lnSpc>
                <a:spcPts val="2799"/>
              </a:lnSpc>
              <a:buSzPct val="100000"/>
              <a:buFont typeface="+mj-lt"/>
              <a:buAutoNum type="arabicPeriod" startAt="2"/>
            </a:pPr>
            <a:r>
              <a:rPr lang="en-US" sz="1750" dirty="0">
                <a:solidFill>
                  <a:srgbClr val="49495A"/>
                </a:solidFill>
                <a:latin typeface="Open Sans" pitchFamily="34" charset="0"/>
                <a:ea typeface="Open Sans" pitchFamily="34" charset="-122"/>
                <a:cs typeface="Open Sans" pitchFamily="34" charset="-120"/>
              </a:rPr>
              <a:t>Coin, cloud, grew</a:t>
            </a:r>
            <a:endParaRPr lang="en-US" sz="1750" dirty="0"/>
          </a:p>
        </p:txBody>
      </p:sp>
      <p:sp>
        <p:nvSpPr>
          <p:cNvPr id="19" name="Text 17"/>
          <p:cNvSpPr/>
          <p:nvPr/>
        </p:nvSpPr>
        <p:spPr>
          <a:xfrm>
            <a:off x="9805273" y="5524143"/>
            <a:ext cx="2800945" cy="355402"/>
          </a:xfrm>
          <a:prstGeom prst="rect">
            <a:avLst/>
          </a:prstGeom>
          <a:noFill/>
          <a:ln/>
        </p:spPr>
        <p:txBody>
          <a:bodyPr wrap="none" rtlCol="0" anchor="t"/>
          <a:lstStyle/>
          <a:p>
            <a:pPr marL="342900" indent="-342900" algn="l">
              <a:lnSpc>
                <a:spcPts val="2799"/>
              </a:lnSpc>
              <a:buSzPct val="100000"/>
              <a:buFont typeface="+mj-lt"/>
              <a:buAutoNum type="arabicPeriod" startAt="3"/>
            </a:pPr>
            <a:r>
              <a:rPr lang="en-US" sz="1750" dirty="0">
                <a:solidFill>
                  <a:srgbClr val="49495A"/>
                </a:solidFill>
                <a:latin typeface="Open Sans" pitchFamily="34" charset="0"/>
                <a:ea typeface="Open Sans" pitchFamily="34" charset="-122"/>
                <a:cs typeface="Open Sans" pitchFamily="34" charset="-120"/>
              </a:rPr>
              <a:t>Soil, down, few</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2036088"/>
            <a:ext cx="10554414" cy="1388745"/>
          </a:xfrm>
          <a:prstGeom prst="rect">
            <a:avLst/>
          </a:prstGeom>
          <a:noFill/>
          <a:ln/>
        </p:spPr>
        <p:txBody>
          <a:bodyPr wrap="squar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Interactive Activity: Minimal Pair Practice</a:t>
            </a:r>
            <a:endParaRPr lang="en-US" sz="4374" dirty="0"/>
          </a:p>
        </p:txBody>
      </p:sp>
      <p:pic>
        <p:nvPicPr>
          <p:cNvPr id="5" name="Image 0" descr="preencoded.png"/>
          <p:cNvPicPr>
            <a:picLocks noChangeAspect="1"/>
          </p:cNvPicPr>
          <p:nvPr/>
        </p:nvPicPr>
        <p:blipFill>
          <a:blip r:embed="rId3"/>
          <a:stretch>
            <a:fillRect/>
          </a:stretch>
        </p:blipFill>
        <p:spPr>
          <a:xfrm>
            <a:off x="2037993" y="3869174"/>
            <a:ext cx="555427" cy="555427"/>
          </a:xfrm>
          <a:prstGeom prst="rect">
            <a:avLst/>
          </a:prstGeom>
        </p:spPr>
      </p:pic>
      <p:sp>
        <p:nvSpPr>
          <p:cNvPr id="6" name="Text 3"/>
          <p:cNvSpPr/>
          <p:nvPr/>
        </p:nvSpPr>
        <p:spPr>
          <a:xfrm>
            <a:off x="2037993" y="4646771"/>
            <a:ext cx="2388632" cy="347186"/>
          </a:xfrm>
          <a:prstGeom prst="rect">
            <a:avLst/>
          </a:prstGeom>
          <a:noFill/>
          <a:ln/>
        </p:spPr>
        <p:txBody>
          <a:bodyPr wrap="non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Ship</a:t>
            </a:r>
            <a:endParaRPr lang="en-US" sz="2187" dirty="0"/>
          </a:p>
        </p:txBody>
      </p:sp>
      <p:sp>
        <p:nvSpPr>
          <p:cNvPr id="7" name="Text 4"/>
          <p:cNvSpPr/>
          <p:nvPr/>
        </p:nvSpPr>
        <p:spPr>
          <a:xfrm>
            <a:off x="2037993" y="5127188"/>
            <a:ext cx="2388632" cy="355402"/>
          </a:xfrm>
          <a:prstGeom prst="rect">
            <a:avLst/>
          </a:prstGeom>
          <a:noFill/>
          <a:ln/>
        </p:spPr>
        <p:txBody>
          <a:bodyPr wrap="non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vs.</a:t>
            </a:r>
            <a:endParaRPr lang="en-US" sz="1750" dirty="0"/>
          </a:p>
        </p:txBody>
      </p:sp>
      <p:pic>
        <p:nvPicPr>
          <p:cNvPr id="8" name="Image 1" descr="preencoded.png"/>
          <p:cNvPicPr>
            <a:picLocks noChangeAspect="1"/>
          </p:cNvPicPr>
          <p:nvPr/>
        </p:nvPicPr>
        <p:blipFill>
          <a:blip r:embed="rId4"/>
          <a:stretch>
            <a:fillRect/>
          </a:stretch>
        </p:blipFill>
        <p:spPr>
          <a:xfrm>
            <a:off x="4759881" y="3869174"/>
            <a:ext cx="555427" cy="555427"/>
          </a:xfrm>
          <a:prstGeom prst="rect">
            <a:avLst/>
          </a:prstGeom>
        </p:spPr>
      </p:pic>
      <p:sp>
        <p:nvSpPr>
          <p:cNvPr id="9" name="Text 5"/>
          <p:cNvSpPr/>
          <p:nvPr/>
        </p:nvSpPr>
        <p:spPr>
          <a:xfrm>
            <a:off x="4759881" y="4646771"/>
            <a:ext cx="2388632" cy="347186"/>
          </a:xfrm>
          <a:prstGeom prst="rect">
            <a:avLst/>
          </a:prstGeom>
          <a:noFill/>
          <a:ln/>
        </p:spPr>
        <p:txBody>
          <a:bodyPr wrap="non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Sheep</a:t>
            </a:r>
            <a:endParaRPr lang="en-US" sz="2187" dirty="0"/>
          </a:p>
        </p:txBody>
      </p:sp>
      <p:sp>
        <p:nvSpPr>
          <p:cNvPr id="10" name="Text 6"/>
          <p:cNvSpPr/>
          <p:nvPr/>
        </p:nvSpPr>
        <p:spPr>
          <a:xfrm>
            <a:off x="4759881" y="5127188"/>
            <a:ext cx="2388632" cy="1066205"/>
          </a:xfrm>
          <a:prstGeom prst="rect">
            <a:avLst/>
          </a:prstGeom>
          <a:noFill/>
          <a:ln/>
        </p:spPr>
        <p:txBody>
          <a:bodyPr wrap="squar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Distinguish between the "i" and "ee" sounds.</a:t>
            </a:r>
            <a:endParaRPr lang="en-US" sz="1750" dirty="0"/>
          </a:p>
        </p:txBody>
      </p:sp>
      <p:pic>
        <p:nvPicPr>
          <p:cNvPr id="11" name="Image 2" descr="preencoded.png"/>
          <p:cNvPicPr>
            <a:picLocks noChangeAspect="1"/>
          </p:cNvPicPr>
          <p:nvPr/>
        </p:nvPicPr>
        <p:blipFill>
          <a:blip r:embed="rId5"/>
          <a:stretch>
            <a:fillRect/>
          </a:stretch>
        </p:blipFill>
        <p:spPr>
          <a:xfrm>
            <a:off x="7481768" y="3869174"/>
            <a:ext cx="555427" cy="555427"/>
          </a:xfrm>
          <a:prstGeom prst="rect">
            <a:avLst/>
          </a:prstGeom>
        </p:spPr>
      </p:pic>
      <p:sp>
        <p:nvSpPr>
          <p:cNvPr id="12" name="Text 7"/>
          <p:cNvSpPr/>
          <p:nvPr/>
        </p:nvSpPr>
        <p:spPr>
          <a:xfrm>
            <a:off x="7481768" y="4646771"/>
            <a:ext cx="2388632" cy="347186"/>
          </a:xfrm>
          <a:prstGeom prst="rect">
            <a:avLst/>
          </a:prstGeom>
          <a:noFill/>
          <a:ln/>
        </p:spPr>
        <p:txBody>
          <a:bodyPr wrap="non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Bath</a:t>
            </a:r>
            <a:endParaRPr lang="en-US" sz="2187" dirty="0"/>
          </a:p>
        </p:txBody>
      </p:sp>
      <p:sp>
        <p:nvSpPr>
          <p:cNvPr id="13" name="Text 8"/>
          <p:cNvSpPr/>
          <p:nvPr/>
        </p:nvSpPr>
        <p:spPr>
          <a:xfrm>
            <a:off x="7481768" y="5127188"/>
            <a:ext cx="2388632" cy="355402"/>
          </a:xfrm>
          <a:prstGeom prst="rect">
            <a:avLst/>
          </a:prstGeom>
          <a:noFill/>
          <a:ln/>
        </p:spPr>
        <p:txBody>
          <a:bodyPr wrap="non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vs.</a:t>
            </a:r>
            <a:endParaRPr lang="en-US" sz="1750" dirty="0"/>
          </a:p>
        </p:txBody>
      </p:sp>
      <p:pic>
        <p:nvPicPr>
          <p:cNvPr id="14" name="Image 3" descr="preencoded.png"/>
          <p:cNvPicPr>
            <a:picLocks noChangeAspect="1"/>
          </p:cNvPicPr>
          <p:nvPr/>
        </p:nvPicPr>
        <p:blipFill>
          <a:blip r:embed="rId6"/>
          <a:stretch>
            <a:fillRect/>
          </a:stretch>
        </p:blipFill>
        <p:spPr>
          <a:xfrm>
            <a:off x="10203656" y="3869174"/>
            <a:ext cx="555427" cy="555427"/>
          </a:xfrm>
          <a:prstGeom prst="rect">
            <a:avLst/>
          </a:prstGeom>
        </p:spPr>
      </p:pic>
      <p:sp>
        <p:nvSpPr>
          <p:cNvPr id="15" name="Text 9"/>
          <p:cNvSpPr/>
          <p:nvPr/>
        </p:nvSpPr>
        <p:spPr>
          <a:xfrm>
            <a:off x="10203656" y="4646771"/>
            <a:ext cx="2388751" cy="347186"/>
          </a:xfrm>
          <a:prstGeom prst="rect">
            <a:avLst/>
          </a:prstGeom>
          <a:noFill/>
          <a:ln/>
        </p:spPr>
        <p:txBody>
          <a:bodyPr wrap="non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Bet</a:t>
            </a:r>
            <a:endParaRPr lang="en-US" sz="2187" dirty="0"/>
          </a:p>
        </p:txBody>
      </p:sp>
      <p:sp>
        <p:nvSpPr>
          <p:cNvPr id="16" name="Text 10"/>
          <p:cNvSpPr/>
          <p:nvPr/>
        </p:nvSpPr>
        <p:spPr>
          <a:xfrm>
            <a:off x="10203656" y="5127188"/>
            <a:ext cx="2388751" cy="710803"/>
          </a:xfrm>
          <a:prstGeom prst="rect">
            <a:avLst/>
          </a:prstGeom>
          <a:noFill/>
          <a:ln/>
        </p:spPr>
        <p:txBody>
          <a:bodyPr wrap="squar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Contrast the "a" and "e" sounds.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7620" y="0"/>
            <a:ext cx="3657600" cy="8229600"/>
          </a:xfrm>
          <a:prstGeom prst="rect">
            <a:avLst/>
          </a:prstGeom>
        </p:spPr>
      </p:pic>
      <p:sp>
        <p:nvSpPr>
          <p:cNvPr id="5" name="Text 2"/>
          <p:cNvSpPr/>
          <p:nvPr/>
        </p:nvSpPr>
        <p:spPr>
          <a:xfrm>
            <a:off x="4490799" y="934760"/>
            <a:ext cx="9069586" cy="694373"/>
          </a:xfrm>
          <a:prstGeom prst="rect">
            <a:avLst/>
          </a:prstGeom>
          <a:noFill/>
          <a:ln/>
        </p:spPr>
        <p:txBody>
          <a:bodyPr wrap="non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Mastering Intonation and Stress</a:t>
            </a:r>
            <a:endParaRPr lang="en-US" sz="4374" dirty="0"/>
          </a:p>
        </p:txBody>
      </p:sp>
      <p:pic>
        <p:nvPicPr>
          <p:cNvPr id="6" name="Image 1" descr="preencoded.png"/>
          <p:cNvPicPr>
            <a:picLocks noChangeAspect="1"/>
          </p:cNvPicPr>
          <p:nvPr/>
        </p:nvPicPr>
        <p:blipFill>
          <a:blip r:embed="rId4"/>
          <a:stretch>
            <a:fillRect/>
          </a:stretch>
        </p:blipFill>
        <p:spPr>
          <a:xfrm>
            <a:off x="4490799" y="1962388"/>
            <a:ext cx="1110972" cy="1777484"/>
          </a:xfrm>
          <a:prstGeom prst="rect">
            <a:avLst/>
          </a:prstGeom>
        </p:spPr>
      </p:pic>
      <p:sp>
        <p:nvSpPr>
          <p:cNvPr id="7" name="Text 3"/>
          <p:cNvSpPr/>
          <p:nvPr/>
        </p:nvSpPr>
        <p:spPr>
          <a:xfrm>
            <a:off x="5935028" y="2184559"/>
            <a:ext cx="2777490" cy="347186"/>
          </a:xfrm>
          <a:prstGeom prst="rect">
            <a:avLst/>
          </a:prstGeom>
          <a:noFill/>
          <a:ln/>
        </p:spPr>
        <p:txBody>
          <a:bodyPr wrap="non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Rising Intonation</a:t>
            </a:r>
            <a:endParaRPr lang="en-US" sz="2187" dirty="0"/>
          </a:p>
        </p:txBody>
      </p:sp>
      <p:sp>
        <p:nvSpPr>
          <p:cNvPr id="8" name="Text 4"/>
          <p:cNvSpPr/>
          <p:nvPr/>
        </p:nvSpPr>
        <p:spPr>
          <a:xfrm>
            <a:off x="5935028" y="2664976"/>
            <a:ext cx="7862173" cy="355402"/>
          </a:xfrm>
          <a:prstGeom prst="rect">
            <a:avLst/>
          </a:prstGeom>
          <a:noFill/>
          <a:ln/>
        </p:spPr>
        <p:txBody>
          <a:bodyPr wrap="non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Use for asking questions or expressing uncertainty.</a:t>
            </a:r>
            <a:endParaRPr lang="en-US" sz="1750" dirty="0"/>
          </a:p>
        </p:txBody>
      </p:sp>
      <p:pic>
        <p:nvPicPr>
          <p:cNvPr id="9" name="Image 2" descr="preencoded.png"/>
          <p:cNvPicPr>
            <a:picLocks noChangeAspect="1"/>
          </p:cNvPicPr>
          <p:nvPr/>
        </p:nvPicPr>
        <p:blipFill>
          <a:blip r:embed="rId5"/>
          <a:stretch>
            <a:fillRect/>
          </a:stretch>
        </p:blipFill>
        <p:spPr>
          <a:xfrm>
            <a:off x="4490799" y="3739872"/>
            <a:ext cx="1110972" cy="1777484"/>
          </a:xfrm>
          <a:prstGeom prst="rect">
            <a:avLst/>
          </a:prstGeom>
        </p:spPr>
      </p:pic>
      <p:sp>
        <p:nvSpPr>
          <p:cNvPr id="10" name="Text 5"/>
          <p:cNvSpPr/>
          <p:nvPr/>
        </p:nvSpPr>
        <p:spPr>
          <a:xfrm>
            <a:off x="5935028" y="3962043"/>
            <a:ext cx="2777490" cy="347186"/>
          </a:xfrm>
          <a:prstGeom prst="rect">
            <a:avLst/>
          </a:prstGeom>
          <a:noFill/>
          <a:ln/>
        </p:spPr>
        <p:txBody>
          <a:bodyPr wrap="non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Falling Intonation</a:t>
            </a:r>
            <a:endParaRPr lang="en-US" sz="2187" dirty="0"/>
          </a:p>
        </p:txBody>
      </p:sp>
      <p:sp>
        <p:nvSpPr>
          <p:cNvPr id="11" name="Text 6"/>
          <p:cNvSpPr/>
          <p:nvPr/>
        </p:nvSpPr>
        <p:spPr>
          <a:xfrm>
            <a:off x="5935028" y="4442460"/>
            <a:ext cx="7862173" cy="355402"/>
          </a:xfrm>
          <a:prstGeom prst="rect">
            <a:avLst/>
          </a:prstGeom>
          <a:noFill/>
          <a:ln/>
        </p:spPr>
        <p:txBody>
          <a:bodyPr wrap="non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Convey statements, commands, or concluding thoughts.</a:t>
            </a:r>
            <a:endParaRPr lang="en-US" sz="1750" dirty="0"/>
          </a:p>
        </p:txBody>
      </p:sp>
      <p:pic>
        <p:nvPicPr>
          <p:cNvPr id="12" name="Image 3" descr="preencoded.png"/>
          <p:cNvPicPr>
            <a:picLocks noChangeAspect="1"/>
          </p:cNvPicPr>
          <p:nvPr/>
        </p:nvPicPr>
        <p:blipFill>
          <a:blip r:embed="rId6"/>
          <a:stretch>
            <a:fillRect/>
          </a:stretch>
        </p:blipFill>
        <p:spPr>
          <a:xfrm>
            <a:off x="4490799" y="5517356"/>
            <a:ext cx="1110972" cy="1777484"/>
          </a:xfrm>
          <a:prstGeom prst="rect">
            <a:avLst/>
          </a:prstGeom>
        </p:spPr>
      </p:pic>
      <p:sp>
        <p:nvSpPr>
          <p:cNvPr id="13" name="Text 7"/>
          <p:cNvSpPr/>
          <p:nvPr/>
        </p:nvSpPr>
        <p:spPr>
          <a:xfrm>
            <a:off x="5935028" y="5739527"/>
            <a:ext cx="2777490" cy="347186"/>
          </a:xfrm>
          <a:prstGeom prst="rect">
            <a:avLst/>
          </a:prstGeom>
          <a:noFill/>
          <a:ln/>
        </p:spPr>
        <p:txBody>
          <a:bodyPr wrap="non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Stress Patterns</a:t>
            </a:r>
            <a:endParaRPr lang="en-US" sz="2187" dirty="0"/>
          </a:p>
        </p:txBody>
      </p:sp>
      <p:sp>
        <p:nvSpPr>
          <p:cNvPr id="14" name="Text 8"/>
          <p:cNvSpPr/>
          <p:nvPr/>
        </p:nvSpPr>
        <p:spPr>
          <a:xfrm>
            <a:off x="5935028" y="6219944"/>
            <a:ext cx="7862173" cy="355402"/>
          </a:xfrm>
          <a:prstGeom prst="rect">
            <a:avLst/>
          </a:prstGeom>
          <a:noFill/>
          <a:ln/>
        </p:spPr>
        <p:txBody>
          <a:bodyPr wrap="non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Emphasize key words to highlight important information.</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FBFAFF">
              <a:alpha val="85000"/>
            </a:srgbClr>
          </a:solidFill>
          <a:ln/>
        </p:spPr>
      </p:sp>
      <p:sp>
        <p:nvSpPr>
          <p:cNvPr id="6" name="Text 3"/>
          <p:cNvSpPr/>
          <p:nvPr/>
        </p:nvSpPr>
        <p:spPr>
          <a:xfrm>
            <a:off x="2037993" y="3067883"/>
            <a:ext cx="7633811" cy="694373"/>
          </a:xfrm>
          <a:prstGeom prst="rect">
            <a:avLst/>
          </a:prstGeom>
          <a:noFill/>
          <a:ln/>
        </p:spPr>
        <p:txBody>
          <a:bodyPr wrap="non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Conclusion and Next Steps</a:t>
            </a:r>
            <a:endParaRPr lang="en-US" sz="4374" dirty="0"/>
          </a:p>
        </p:txBody>
      </p:sp>
      <p:sp>
        <p:nvSpPr>
          <p:cNvPr id="7" name="Text 4"/>
          <p:cNvSpPr/>
          <p:nvPr/>
        </p:nvSpPr>
        <p:spPr>
          <a:xfrm>
            <a:off x="2037993" y="4095512"/>
            <a:ext cx="10554414"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By applying the techniques covered in this workshop, you'll be well on your way to improving your pronunciation and intonation for clearer, more confident communication. Keep practicing, seek feedback, and continue exploring resources to further develop your English skills.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E6B18D-50D3-77DD-D9A3-1BB89F3B60F2}"/>
              </a:ext>
            </a:extLst>
          </p:cNvPr>
          <p:cNvSpPr txBox="1"/>
          <p:nvPr/>
        </p:nvSpPr>
        <p:spPr>
          <a:xfrm>
            <a:off x="637954" y="1050827"/>
            <a:ext cx="13109944" cy="2952090"/>
          </a:xfrm>
          <a:prstGeom prst="rect">
            <a:avLst/>
          </a:prstGeom>
          <a:noFill/>
        </p:spPr>
        <p:txBody>
          <a:bodyPr wrap="square">
            <a:spAutoFit/>
          </a:bodyPr>
          <a:lstStyle/>
          <a:p>
            <a:pPr marL="0" marR="0" lvl="0" indent="0" algn="l" defTabSz="914400" rtl="0" eaLnBrk="1" fontAlgn="auto" latinLnBrk="0" hangingPunct="1">
              <a:lnSpc>
                <a:spcPts val="5468"/>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955EB"/>
                </a:solidFill>
                <a:effectLst/>
                <a:uLnTx/>
                <a:uFillTx/>
                <a:latin typeface="Libre Baskerville" pitchFamily="34" charset="0"/>
                <a:ea typeface="+mn-ea"/>
                <a:cs typeface="+mn-cs"/>
              </a:rPr>
              <a:t>Literature:</a:t>
            </a:r>
          </a:p>
          <a:p>
            <a:pPr marL="742950" marR="0" lvl="0" indent="-742950" algn="l" defTabSz="914400" rtl="0" eaLnBrk="1" fontAlgn="auto" latinLnBrk="0" hangingPunct="1">
              <a:spcBef>
                <a:spcPts val="0"/>
              </a:spcBef>
              <a:spcAft>
                <a:spcPts val="0"/>
              </a:spcAft>
              <a:buClrTx/>
              <a:buSzTx/>
              <a:buFont typeface="+mj-lt"/>
              <a:buAutoNum type="arabicPeriod"/>
              <a:tabLst/>
              <a:defRPr/>
            </a:pPr>
            <a:r>
              <a:rPr lang="en-US" sz="1400" dirty="0">
                <a:solidFill>
                  <a:srgbClr val="5955EB"/>
                </a:solidFill>
                <a:latin typeface="Libre Baskerville" pitchFamily="34" charset="0"/>
              </a:rPr>
              <a:t>La Fein R. Clear Speech: Pronunciation and Listening Comprehension in North American English. – 1993.</a:t>
            </a:r>
          </a:p>
          <a:p>
            <a:pPr marL="742950" marR="0" lvl="0" indent="-742950" algn="l" defTabSz="914400" rtl="0" eaLnBrk="1" fontAlgn="auto" latinLnBrk="0" hangingPunct="1">
              <a:spcBef>
                <a:spcPts val="0"/>
              </a:spcBef>
              <a:spcAft>
                <a:spcPts val="0"/>
              </a:spcAft>
              <a:buClrTx/>
              <a:buSzTx/>
              <a:buFont typeface="+mj-lt"/>
              <a:buAutoNum type="arabicPeriod"/>
              <a:tabLst/>
              <a:defRPr/>
            </a:pPr>
            <a:endParaRPr lang="en-US" sz="1400" dirty="0">
              <a:solidFill>
                <a:srgbClr val="5955EB"/>
              </a:solidFill>
              <a:latin typeface="Libre Baskerville" pitchFamily="34" charset="0"/>
            </a:endParaRPr>
          </a:p>
          <a:p>
            <a:pPr marL="742950" marR="0" lvl="0" indent="-742950" algn="l" defTabSz="914400" rtl="0" eaLnBrk="1" fontAlgn="auto" latinLnBrk="0" hangingPunct="1">
              <a:spcBef>
                <a:spcPts val="0"/>
              </a:spcBef>
              <a:spcAft>
                <a:spcPts val="0"/>
              </a:spcAft>
              <a:buClrTx/>
              <a:buSzTx/>
              <a:buFont typeface="+mj-lt"/>
              <a:buAutoNum type="arabicPeriod"/>
              <a:tabLst/>
              <a:defRPr/>
            </a:pPr>
            <a:r>
              <a:rPr lang="en-US" sz="1400" dirty="0" err="1">
                <a:solidFill>
                  <a:srgbClr val="5955EB"/>
                </a:solidFill>
                <a:latin typeface="Libre Baskerville" pitchFamily="34" charset="0"/>
              </a:rPr>
              <a:t>Levis</a:t>
            </a:r>
            <a:r>
              <a:rPr lang="en-US" sz="1400" dirty="0">
                <a:solidFill>
                  <a:srgbClr val="5955EB"/>
                </a:solidFill>
                <a:latin typeface="Libre Baskerville" pitchFamily="34" charset="0"/>
              </a:rPr>
              <a:t> J. M., Grant L. Integrating pronunciation into ESL/EFL classrooms //</a:t>
            </a:r>
            <a:r>
              <a:rPr lang="en-US" sz="1400" dirty="0" err="1">
                <a:solidFill>
                  <a:srgbClr val="5955EB"/>
                </a:solidFill>
                <a:latin typeface="Libre Baskerville" pitchFamily="34" charset="0"/>
              </a:rPr>
              <a:t>Tesol</a:t>
            </a:r>
            <a:r>
              <a:rPr lang="en-US" sz="1400" dirty="0">
                <a:solidFill>
                  <a:srgbClr val="5955EB"/>
                </a:solidFill>
                <a:latin typeface="Libre Baskerville" pitchFamily="34" charset="0"/>
              </a:rPr>
              <a:t> Journal. – 2003. – Т. 12. – №. 2. – С. 13-19.</a:t>
            </a:r>
          </a:p>
          <a:p>
            <a:pPr marL="742950" marR="0" lvl="0" indent="-742950" algn="l" defTabSz="914400" rtl="0" eaLnBrk="1" fontAlgn="auto" latinLnBrk="0" hangingPunct="1">
              <a:spcBef>
                <a:spcPts val="0"/>
              </a:spcBef>
              <a:spcAft>
                <a:spcPts val="0"/>
              </a:spcAft>
              <a:buClrTx/>
              <a:buSzTx/>
              <a:buFont typeface="+mj-lt"/>
              <a:buAutoNum type="arabicPeriod"/>
              <a:tabLst/>
              <a:defRPr/>
            </a:pPr>
            <a:endParaRPr lang="en-US" sz="1400" dirty="0">
              <a:solidFill>
                <a:srgbClr val="5955EB"/>
              </a:solidFill>
              <a:latin typeface="Libre Baskerville" pitchFamily="34" charset="0"/>
            </a:endParaRPr>
          </a:p>
          <a:p>
            <a:pPr marL="742950" marR="0" lvl="0" indent="-742950" algn="l" defTabSz="914400" rtl="0" eaLnBrk="1" fontAlgn="auto" latinLnBrk="0" hangingPunct="1">
              <a:spcBef>
                <a:spcPts val="0"/>
              </a:spcBef>
              <a:spcAft>
                <a:spcPts val="0"/>
              </a:spcAft>
              <a:buClrTx/>
              <a:buSzTx/>
              <a:buFont typeface="+mj-lt"/>
              <a:buAutoNum type="arabicPeriod"/>
              <a:tabLst/>
              <a:defRPr/>
            </a:pPr>
            <a:r>
              <a:rPr lang="en-US" sz="1400" dirty="0" err="1">
                <a:solidFill>
                  <a:srgbClr val="5955EB"/>
                </a:solidFill>
                <a:latin typeface="Libre Baskerville" pitchFamily="34" charset="0"/>
              </a:rPr>
              <a:t>Smakman</a:t>
            </a:r>
            <a:r>
              <a:rPr lang="en-US" sz="1400" dirty="0">
                <a:solidFill>
                  <a:srgbClr val="5955EB"/>
                </a:solidFill>
                <a:latin typeface="Libre Baskerville" pitchFamily="34" charset="0"/>
              </a:rPr>
              <a:t> D. Clear English Pronunciation: A Practical Guide. – Routledge, 2019.</a:t>
            </a:r>
          </a:p>
          <a:p>
            <a:pPr marL="742950" marR="0" lvl="0" indent="-742950" algn="l" defTabSz="914400" rtl="0" eaLnBrk="1" fontAlgn="auto" latinLnBrk="0" hangingPunct="1">
              <a:spcBef>
                <a:spcPts val="0"/>
              </a:spcBef>
              <a:spcAft>
                <a:spcPts val="0"/>
              </a:spcAft>
              <a:buClrTx/>
              <a:buSzTx/>
              <a:buFont typeface="+mj-lt"/>
              <a:buAutoNum type="arabicPeriod"/>
              <a:tabLst/>
              <a:defRPr/>
            </a:pPr>
            <a:endParaRPr lang="en-US" sz="1400" dirty="0">
              <a:solidFill>
                <a:srgbClr val="5955EB"/>
              </a:solidFill>
              <a:latin typeface="Libre Baskerville" pitchFamily="34" charset="0"/>
            </a:endParaRPr>
          </a:p>
          <a:p>
            <a:pPr marL="742950" marR="0" lvl="0" indent="-742950" algn="l" defTabSz="914400" rtl="0" eaLnBrk="1" fontAlgn="auto" latinLnBrk="0" hangingPunct="1">
              <a:spcBef>
                <a:spcPts val="0"/>
              </a:spcBef>
              <a:spcAft>
                <a:spcPts val="0"/>
              </a:spcAft>
              <a:buClrTx/>
              <a:buSzTx/>
              <a:buFont typeface="+mj-lt"/>
              <a:buAutoNum type="arabicPeriod"/>
              <a:tabLst/>
              <a:defRPr/>
            </a:pPr>
            <a:r>
              <a:rPr lang="en-US" sz="1400" dirty="0">
                <a:solidFill>
                  <a:srgbClr val="5955EB"/>
                </a:solidFill>
                <a:latin typeface="Libre Baskerville" pitchFamily="34" charset="0"/>
              </a:rPr>
              <a:t>Chela-Flores B. Pronunciation and language learning: An integrative approach. – 2001.</a:t>
            </a:r>
          </a:p>
          <a:p>
            <a:pPr marL="742950" marR="0" lvl="0" indent="-742950" algn="l" defTabSz="914400" rtl="0" eaLnBrk="1" fontAlgn="auto" latinLnBrk="0" hangingPunct="1">
              <a:spcBef>
                <a:spcPts val="0"/>
              </a:spcBef>
              <a:spcAft>
                <a:spcPts val="0"/>
              </a:spcAft>
              <a:buClrTx/>
              <a:buSzTx/>
              <a:buFont typeface="+mj-lt"/>
              <a:buAutoNum type="arabicPeriod"/>
              <a:tabLst/>
              <a:defRPr/>
            </a:pPr>
            <a:endParaRPr lang="en-US" sz="1400" dirty="0">
              <a:solidFill>
                <a:srgbClr val="5955EB"/>
              </a:solidFill>
              <a:latin typeface="Libre Baskerville" pitchFamily="34" charset="0"/>
            </a:endParaRPr>
          </a:p>
          <a:p>
            <a:pPr marL="742950" marR="0" lvl="0" indent="-742950" algn="l" defTabSz="914400" rtl="0" eaLnBrk="1" fontAlgn="auto" latinLnBrk="0" hangingPunct="1">
              <a:spcBef>
                <a:spcPts val="0"/>
              </a:spcBef>
              <a:spcAft>
                <a:spcPts val="0"/>
              </a:spcAft>
              <a:buClrTx/>
              <a:buSzTx/>
              <a:buFont typeface="+mj-lt"/>
              <a:buAutoNum type="arabicPeriod"/>
              <a:tabLst/>
              <a:defRPr/>
            </a:pPr>
            <a:r>
              <a:rPr lang="en-US" sz="1400" dirty="0" err="1">
                <a:solidFill>
                  <a:srgbClr val="5955EB"/>
                </a:solidFill>
                <a:latin typeface="Libre Baskerville" pitchFamily="34" charset="0"/>
              </a:rPr>
              <a:t>Levis</a:t>
            </a:r>
            <a:r>
              <a:rPr lang="en-US" sz="1400" dirty="0">
                <a:solidFill>
                  <a:srgbClr val="5955EB"/>
                </a:solidFill>
                <a:latin typeface="Libre Baskerville" pitchFamily="34" charset="0"/>
              </a:rPr>
              <a:t> J., Pickering L. Teaching intonation in discourse using speech visualization technology //System. – 2004. – Т. 32. – №. 4. – С. 505-524.</a:t>
            </a:r>
          </a:p>
        </p:txBody>
      </p:sp>
    </p:spTree>
    <p:extLst>
      <p:ext uri="{BB962C8B-B14F-4D97-AF65-F5344CB8AC3E}">
        <p14:creationId xmlns:p14="http://schemas.microsoft.com/office/powerpoint/2010/main" val="1266479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689</Words>
  <Application>Microsoft Office PowerPoint</Application>
  <PresentationFormat>Произвольный</PresentationFormat>
  <Paragraphs>87</Paragraphs>
  <Slides>9</Slides>
  <Notes>8</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Libre Baskerville</vt:lpstr>
      <vt:lpstr>Open Sans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Динара Найманова</cp:lastModifiedBy>
  <cp:revision>5</cp:revision>
  <dcterms:created xsi:type="dcterms:W3CDTF">2024-05-04T04:48:18Z</dcterms:created>
  <dcterms:modified xsi:type="dcterms:W3CDTF">2024-06-04T08:52:47Z</dcterms:modified>
</cp:coreProperties>
</file>