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4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37830"/>
            <a:ext cx="7477601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5400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Strategies for Expanding Students' English Vocabulary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833199" y="516767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a robust English vocabulary is crucial for students' academic and professional success. This workshop will explore effective strategies to help students enhance their word knowledge and command of the language.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85585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33199" y="6822401"/>
            <a:ext cx="3407093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3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By  </a:t>
            </a:r>
            <a:r>
              <a:rPr kumimoji="0" lang="en-US" sz="2187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Dinara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kumimoji="0" lang="en-US" sz="2187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Naimanova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M.Ed., senior lecturer of the Primary Education Department,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Faculty of Pedagogy and Psychology,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Abai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Kazakh National Pedagogical University.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Kazakhstan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A60D7B-DC61-FAD0-0D15-E3BF008FA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" y="-1"/>
            <a:ext cx="2524764" cy="1733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9187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 Word Choice and Synonyms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Word Choice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2054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Selecting the right word can make a significant difference in conveying precise meaning and nuance in written and oral communication.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Synonyms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205407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Familiarizing students with synonyms, or words with similar meanings, expands their vocabulary and improves their ability to express themselves effectively.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636050"/>
            <a:ext cx="310943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Contextual Awareness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2054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Understanding the context and connotations of words helps students choose the most appropriate term for a specific situation.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Interactive Activity: Thesaurus Challenge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2417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7" name="Text 4"/>
          <p:cNvSpPr/>
          <p:nvPr/>
        </p:nvSpPr>
        <p:spPr>
          <a:xfrm>
            <a:off x="1008817" y="3283387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318034"/>
            <a:ext cx="29445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Synonyms Matching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79845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match words with their synonyms to test their vocabulary knowledge.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2417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1" name="Text 8"/>
          <p:cNvSpPr/>
          <p:nvPr/>
        </p:nvSpPr>
        <p:spPr>
          <a:xfrm>
            <a:off x="5744766" y="3283387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318034"/>
            <a:ext cx="337768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Contextual Substitution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practice replacing words in sentences with appropriate synonyms to enhance their understanding of word choice.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980480" y="5657493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692140"/>
            <a:ext cx="32530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Thesaurus Exploration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use a thesaurus to discover new words and explore the nuances between synonyms.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9620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Strategies for Building Vocabulary Through Reading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2929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1514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Extensive Reading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63188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 students to read widely across a variety of genres to encounter new vocabulary in context.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92929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151465"/>
            <a:ext cx="2834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Vocabulary Journals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631883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keep a journal to record new words, their meanings, and examples of usage.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364599"/>
            <a:ext cx="30947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Word-Rich Resources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845016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students with access to diverse, high-quality reading materials to maximize vocabulary exposure.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27988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Contextual Analysis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845016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 students to use context clues to determine the meaning of unfamiliar words.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0626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Incorporating Vocabulary-Building Exercises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4975741"/>
            <a:ext cx="10554414" cy="44410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8" name="Shape 5"/>
          <p:cNvSpPr/>
          <p:nvPr/>
        </p:nvSpPr>
        <p:spPr>
          <a:xfrm>
            <a:off x="4598849" y="4198144"/>
            <a:ext cx="44410" cy="777597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9" name="Shape 6"/>
          <p:cNvSpPr/>
          <p:nvPr/>
        </p:nvSpPr>
        <p:spPr>
          <a:xfrm>
            <a:off x="4371142" y="47258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0" name="Text 7"/>
          <p:cNvSpPr/>
          <p:nvPr/>
        </p:nvSpPr>
        <p:spPr>
          <a:xfrm>
            <a:off x="4546759" y="4767501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3216235" y="2784634"/>
            <a:ext cx="28096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Vocabulary Quizzes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2260163" y="3265051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Regularly assess students' word knowledge through quizzes and tests.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292995" y="4975741"/>
            <a:ext cx="44410" cy="777597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288" y="47258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7212568" y="4767501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926455" y="59756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Word Games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4954310" y="6456045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students in fun, interactive word games to reinforce vocabulary learning.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9987141" y="4198144"/>
            <a:ext cx="44410" cy="777597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9" name="Shape 16"/>
          <p:cNvSpPr/>
          <p:nvPr/>
        </p:nvSpPr>
        <p:spPr>
          <a:xfrm>
            <a:off x="9759434" y="47258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20" name="Text 17"/>
          <p:cNvSpPr/>
          <p:nvPr/>
        </p:nvSpPr>
        <p:spPr>
          <a:xfrm>
            <a:off x="9906714" y="4767501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8"/>
          <p:cNvSpPr/>
          <p:nvPr/>
        </p:nvSpPr>
        <p:spPr>
          <a:xfrm>
            <a:off x="8620601" y="27846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Writing Exercises</a:t>
            </a:r>
            <a:endParaRPr lang="en-US" sz="2187" dirty="0"/>
          </a:p>
        </p:txBody>
      </p:sp>
      <p:sp>
        <p:nvSpPr>
          <p:cNvPr id="22" name="Text 19"/>
          <p:cNvSpPr/>
          <p:nvPr/>
        </p:nvSpPr>
        <p:spPr>
          <a:xfrm>
            <a:off x="7648456" y="3265051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 students to use new vocabulary in their writing to demonstrate understanding.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844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Leveraging Technology and Online Resources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69153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Mobile Apps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949547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Utilize vocabulary-building mobile apps to provide students with engaging, on-the-go learning experiences.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69153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Online Platforms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949547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Explore web-based tools and resources that offer interactive vocabulary exercises and games.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69153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Educational Videos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949547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Incorporate educational videos that explain the meaning and usage of new vocabulary words.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293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129195" y="3330416"/>
            <a:ext cx="10301168" cy="682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73"/>
              </a:lnSpc>
              <a:buNone/>
            </a:pPr>
            <a:r>
              <a:rPr lang="en-US" sz="4298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Encouraging Vocabulary Exploration</a:t>
            </a:r>
            <a:endParaRPr lang="en-US" sz="4298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195" y="4340185"/>
            <a:ext cx="3457218" cy="87332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7436" y="5540931"/>
            <a:ext cx="2729389" cy="341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6"/>
              </a:lnSpc>
              <a:buNone/>
            </a:pPr>
            <a:r>
              <a:rPr lang="en-US" sz="214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Word of the Day</a:t>
            </a:r>
            <a:endParaRPr lang="en-US" sz="2149" dirty="0"/>
          </a:p>
        </p:txBody>
      </p:sp>
      <p:sp>
        <p:nvSpPr>
          <p:cNvPr id="8" name="Text 4"/>
          <p:cNvSpPr/>
          <p:nvPr/>
        </p:nvSpPr>
        <p:spPr>
          <a:xfrm>
            <a:off x="2347436" y="6013013"/>
            <a:ext cx="3020735" cy="1047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19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Introduce a new vocabulary word daily to pique students' interest and curiosity.</a:t>
            </a:r>
            <a:endParaRPr lang="en-US" sz="1719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413" y="4340185"/>
            <a:ext cx="3457337" cy="87332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04654" y="5540931"/>
            <a:ext cx="3020854" cy="6822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6"/>
              </a:lnSpc>
              <a:buNone/>
            </a:pPr>
            <a:r>
              <a:rPr lang="en-US" sz="214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Student Presentations</a:t>
            </a:r>
            <a:endParaRPr lang="en-US" sz="2149" dirty="0"/>
          </a:p>
        </p:txBody>
      </p:sp>
      <p:sp>
        <p:nvSpPr>
          <p:cNvPr id="11" name="Text 6"/>
          <p:cNvSpPr/>
          <p:nvPr/>
        </p:nvSpPr>
        <p:spPr>
          <a:xfrm>
            <a:off x="5804654" y="6354128"/>
            <a:ext cx="3020854" cy="1047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19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Assign students to research and present on the meanings and origins of words.</a:t>
            </a:r>
            <a:endParaRPr lang="en-US" sz="1719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749" y="4340185"/>
            <a:ext cx="3457337" cy="87332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261991" y="5540931"/>
            <a:ext cx="2837140" cy="341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6"/>
              </a:lnSpc>
              <a:buNone/>
            </a:pPr>
            <a:r>
              <a:rPr lang="en-US" sz="214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Vocabulary Contests</a:t>
            </a:r>
            <a:endParaRPr lang="en-US" sz="2149" dirty="0"/>
          </a:p>
        </p:txBody>
      </p:sp>
      <p:sp>
        <p:nvSpPr>
          <p:cNvPr id="14" name="Text 8"/>
          <p:cNvSpPr/>
          <p:nvPr/>
        </p:nvSpPr>
        <p:spPr>
          <a:xfrm>
            <a:off x="9261991" y="6013013"/>
            <a:ext cx="3020854" cy="1397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19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Organize friendly competitions that encourage students to expand their word knowledge.</a:t>
            </a:r>
            <a:endParaRPr lang="en-US" sz="17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Empowering Students with Robust Vocabulary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implementing these strategies, educators can empower students to develop a strong command of the English language, enabling them to communicate more effectively, excel academically, and unlock new opportunities for personal and professional growth.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69687-648F-C9F9-F6AF-6A1F324725B0}"/>
              </a:ext>
            </a:extLst>
          </p:cNvPr>
          <p:cNvSpPr txBox="1"/>
          <p:nvPr/>
        </p:nvSpPr>
        <p:spPr>
          <a:xfrm>
            <a:off x="637953" y="669094"/>
            <a:ext cx="11865935" cy="701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955EB"/>
                </a:solidFill>
                <a:effectLst/>
                <a:uLnTx/>
                <a:uFillTx/>
                <a:latin typeface="Libre Baskerville" pitchFamily="34" charset="0"/>
                <a:ea typeface="+mn-ea"/>
                <a:cs typeface="+mn-cs"/>
              </a:rPr>
              <a:t>Literature: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5955EB"/>
                </a:solidFill>
                <a:latin typeface="Libre Baskerville" pitchFamily="34" charset="0"/>
              </a:rPr>
              <a:t>Musa A. E. Z. et al. Strategies for Improving Vocabulary English //</a:t>
            </a:r>
            <a:r>
              <a:rPr lang="en-US" sz="1400" dirty="0" err="1">
                <a:solidFill>
                  <a:srgbClr val="5955EB"/>
                </a:solidFill>
                <a:latin typeface="Libre Baskerville" pitchFamily="34" charset="0"/>
              </a:rPr>
              <a:t>KnE</a:t>
            </a:r>
            <a:r>
              <a:rPr lang="en-US" sz="1400" dirty="0">
                <a:solidFill>
                  <a:srgbClr val="5955EB"/>
                </a:solidFill>
                <a:latin typeface="Libre Baskerville" pitchFamily="34" charset="0"/>
              </a:rPr>
              <a:t> Social Sciences. – 2022. – С. 465-471.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5955EB"/>
                </a:solidFill>
                <a:latin typeface="Libre Baskerville" pitchFamily="34" charset="0"/>
              </a:rPr>
              <a:t>Baumann J. F. et al. Strategies for teaching middle-grade students to use word-part and context clues to expand reading vocabulary //Teaching and learning vocabulary: Bringing research to practice. – 2005. – С. 179-205.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5955EB"/>
                </a:solidFill>
                <a:latin typeface="Libre Baskerville" pitchFamily="34" charset="0"/>
              </a:rPr>
              <a:t>Dee Nichols W. et al. Vocabulary strategies for linguistically diverse learners //Middle School Journal. – 2008. – Т. 39. – №. 3. – С. 65-69.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5955EB"/>
                </a:solidFill>
                <a:latin typeface="Libre Baskerville" pitchFamily="34" charset="0"/>
              </a:rPr>
              <a:t>Boers F. Expanding learners’ vocabulary through metaphor awareness: What expansion, what learners, what vocabulary //Cognitive linguistics, second language acquisition, and foreign language teaching. – 2004. – С. 211-232.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 err="1">
                <a:solidFill>
                  <a:srgbClr val="5955EB"/>
                </a:solidFill>
                <a:latin typeface="Libre Baskerville" pitchFamily="34" charset="0"/>
              </a:rPr>
              <a:t>Zakirovna</a:t>
            </a:r>
            <a:r>
              <a:rPr lang="en-US" sz="1400" dirty="0">
                <a:solidFill>
                  <a:srgbClr val="5955EB"/>
                </a:solidFill>
                <a:latin typeface="Libre Baskerville" pitchFamily="34" charset="0"/>
              </a:rPr>
              <a:t> A. A. Strategies in developing vocabulary of a foreign language learners //</a:t>
            </a:r>
            <a:r>
              <a:rPr lang="ru-RU" sz="1400" dirty="0">
                <a:solidFill>
                  <a:srgbClr val="5955EB"/>
                </a:solidFill>
                <a:latin typeface="Libre Baskerville" pitchFamily="34" charset="0"/>
              </a:rPr>
              <a:t>Проблемы современной науки и образования. – 2019. – №. 11-2 (144). – С. 67-69.</a:t>
            </a:r>
            <a:endParaRPr lang="en-US" sz="1400" dirty="0">
              <a:solidFill>
                <a:srgbClr val="5955EB"/>
              </a:solidFill>
              <a:latin typeface="Libre Baskervil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8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666</Words>
  <Application>Microsoft Office PowerPoint</Application>
  <PresentationFormat>Произвольный</PresentationFormat>
  <Paragraphs>72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Libre Baskerville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Динара Найманова</cp:lastModifiedBy>
  <cp:revision>5</cp:revision>
  <dcterms:created xsi:type="dcterms:W3CDTF">2024-05-04T04:13:30Z</dcterms:created>
  <dcterms:modified xsi:type="dcterms:W3CDTF">2024-06-04T08:52:19Z</dcterms:modified>
</cp:coreProperties>
</file>