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4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8" y="1779930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Review of Basic English Grammar Rules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6885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workshop will provide a comprehensive review of the fundamental grammar rules in the English language, helping you identify and correct common mistakes. Through interactive activities, you will improve your writing and communication skills.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37674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57426" y="6343293"/>
            <a:ext cx="3407093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 </a:t>
            </a:r>
            <a:r>
              <a:rPr lang="en-US" sz="2187" b="1" dirty="0" err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Dinara</a:t>
            </a:r>
            <a:r>
              <a:rPr lang="en-US" sz="2187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187" b="1" dirty="0" err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Naimanova</a:t>
            </a:r>
            <a:r>
              <a:rPr lang="en-US" sz="2187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M.Ed., senior lecturer of the Primary Education Department,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Faculty of Pedagogy and Psychology, </a:t>
            </a:r>
            <a:r>
              <a:rPr lang="en-US" sz="1200" b="1" dirty="0" err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Abai</a:t>
            </a:r>
            <a:r>
              <a:rPr lang="en-US" sz="12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Kazakh National Pedagogical University.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Kazakhstan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E0E50F-AA11-13C0-6EA7-F927A49C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" y="-1"/>
            <a:ext cx="2524764" cy="1733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6847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Review of Basic English Grammar Rules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06407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7" name="Text 4"/>
          <p:cNvSpPr/>
          <p:nvPr/>
        </p:nvSpPr>
        <p:spPr>
          <a:xfrm>
            <a:off x="1008817" y="3105745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140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Parts of Speech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 the different parts of speech, including nouns, verbs, adjectives, adverbs, prepositions, and conjunctions, and how they function in a sentence.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06407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1" name="Text 8"/>
          <p:cNvSpPr/>
          <p:nvPr/>
        </p:nvSpPr>
        <p:spPr>
          <a:xfrm>
            <a:off x="5744766" y="3105745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140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Structure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the basic structure of a complete sentence, including subject, verb, and object, and how to construct clear, well-formed sentences.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79358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980480" y="5835253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8699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Punctuation Rules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35031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Review the proper use of punctuation marks, such as periods, commas, apostrophes, and quotation marks, to enhance the clarity and flow of your writing.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4728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Common Grammatical Errors to Avoid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991451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Subject-Verb Agreement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907994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that the subject and verb of a sentence agree in number (singular or plural).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Pronoun Usage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56080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pronouns (such as he, she, it, they) correctly, ensuring they agree with the noun they are referring to.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Verb Tenses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56080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consistent verb tenses throughout a sentence or paragraph to avoid confusion.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2925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Interactive Activity: Identifying Grammatical Errors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462338"/>
            <a:ext cx="5166122" cy="1280160"/>
          </a:xfrm>
          <a:prstGeom prst="roundRect">
            <a:avLst>
              <a:gd name="adj" fmla="val 10414"/>
            </a:avLst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6845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1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4164925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dog's barked loudly in the backyard.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462338"/>
            <a:ext cx="5166122" cy="1280160"/>
          </a:xfrm>
          <a:prstGeom prst="roundRect">
            <a:avLst>
              <a:gd name="adj" fmla="val 10414"/>
            </a:avLst>
          </a:prstGeom>
          <a:solidFill>
            <a:srgbClr val="DED6FF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6845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2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4164925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Her worried about the upcoming exam.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964668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DED6FF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1868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3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667256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team is planning a celebration after they won the championship.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964668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DED6FF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1868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4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667256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book that I read yesterday were very interesting.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3042761" y="494586"/>
            <a:ext cx="8544758" cy="11241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26"/>
              </a:lnSpc>
              <a:buNone/>
            </a:pPr>
            <a:r>
              <a:rPr lang="en-US" sz="354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Interactive Activity: Correcting Grammatical Errors</a:t>
            </a:r>
            <a:endParaRPr lang="en-US" sz="3541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61" y="1978462"/>
            <a:ext cx="899398" cy="143910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211955" y="2158246"/>
            <a:ext cx="2248614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3"/>
              </a:lnSpc>
              <a:buNone/>
            </a:pPr>
            <a:r>
              <a:rPr lang="en-US" sz="177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1</a:t>
            </a:r>
            <a:endParaRPr lang="en-US" sz="1771" dirty="0"/>
          </a:p>
        </p:txBody>
      </p:sp>
      <p:sp>
        <p:nvSpPr>
          <p:cNvPr id="7" name="Text 4"/>
          <p:cNvSpPr/>
          <p:nvPr/>
        </p:nvSpPr>
        <p:spPr>
          <a:xfrm>
            <a:off x="4211955" y="2547223"/>
            <a:ext cx="7375565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</a:t>
            </a:r>
            <a:r>
              <a:rPr lang="en-US" sz="2400" dirty="0">
                <a:solidFill>
                  <a:srgbClr val="49495A"/>
                </a:solidFill>
                <a:highlight>
                  <a:srgbClr val="00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dogs</a:t>
            </a: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barked loudly in the backyard.</a:t>
            </a:r>
            <a:endParaRPr lang="en-US" sz="24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761" y="3417570"/>
            <a:ext cx="899398" cy="14391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11955" y="3597354"/>
            <a:ext cx="2248614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3"/>
              </a:lnSpc>
              <a:buNone/>
            </a:pPr>
            <a:r>
              <a:rPr lang="en-US" sz="177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2</a:t>
            </a:r>
            <a:endParaRPr lang="en-US" sz="1771" dirty="0"/>
          </a:p>
        </p:txBody>
      </p:sp>
      <p:sp>
        <p:nvSpPr>
          <p:cNvPr id="10" name="Text 6"/>
          <p:cNvSpPr/>
          <p:nvPr/>
        </p:nvSpPr>
        <p:spPr>
          <a:xfrm>
            <a:off x="4211955" y="3986332"/>
            <a:ext cx="7375565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 </a:t>
            </a:r>
            <a:r>
              <a:rPr lang="en-US" sz="2400" dirty="0">
                <a:solidFill>
                  <a:srgbClr val="49495A"/>
                </a:solidFill>
                <a:highlight>
                  <a:srgbClr val="00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was worried </a:t>
            </a: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about the upcoming exam.</a:t>
            </a:r>
            <a:endParaRPr lang="en-US" sz="24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761" y="4856678"/>
            <a:ext cx="899398" cy="143910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211955" y="5036463"/>
            <a:ext cx="2248614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3"/>
              </a:lnSpc>
              <a:buNone/>
            </a:pPr>
            <a:r>
              <a:rPr lang="en-US" sz="177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3</a:t>
            </a:r>
            <a:endParaRPr lang="en-US" sz="1771" dirty="0"/>
          </a:p>
        </p:txBody>
      </p:sp>
      <p:sp>
        <p:nvSpPr>
          <p:cNvPr id="13" name="Text 8"/>
          <p:cNvSpPr/>
          <p:nvPr/>
        </p:nvSpPr>
        <p:spPr>
          <a:xfrm>
            <a:off x="4211955" y="5425440"/>
            <a:ext cx="7375565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team </a:t>
            </a:r>
            <a:r>
              <a:rPr lang="en-US" sz="2400" dirty="0">
                <a:solidFill>
                  <a:srgbClr val="49495A"/>
                </a:solidFill>
                <a:highlight>
                  <a:srgbClr val="00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was planning </a:t>
            </a: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celebration after they won the championship.</a:t>
            </a:r>
            <a:endParaRPr lang="en-US" sz="24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761" y="6295787"/>
            <a:ext cx="899398" cy="143910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211955" y="6475571"/>
            <a:ext cx="2248614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3"/>
              </a:lnSpc>
              <a:buNone/>
            </a:pPr>
            <a:r>
              <a:rPr lang="en-US" sz="177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Sentence 4</a:t>
            </a:r>
            <a:endParaRPr lang="en-US" sz="1771" dirty="0"/>
          </a:p>
        </p:txBody>
      </p:sp>
      <p:sp>
        <p:nvSpPr>
          <p:cNvPr id="16" name="Text 10"/>
          <p:cNvSpPr/>
          <p:nvPr/>
        </p:nvSpPr>
        <p:spPr>
          <a:xfrm>
            <a:off x="4211955" y="6864548"/>
            <a:ext cx="7375565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book that I read yesterday </a:t>
            </a:r>
            <a:r>
              <a:rPr lang="en-US" sz="2400" dirty="0">
                <a:solidFill>
                  <a:srgbClr val="49495A"/>
                </a:solidFill>
                <a:highlight>
                  <a:srgbClr val="00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was</a:t>
            </a:r>
            <a:r>
              <a:rPr lang="en-US" sz="2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very interesting.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38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Strategies for Improving Grammar Skills</a:t>
            </a:r>
            <a:endParaRPr lang="en-US" sz="4338" dirty="0"/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DED6FF"/>
          </a:solidFill>
          <a:ln/>
        </p:spPr>
      </p:sp>
      <p:sp>
        <p:nvSpPr>
          <p:cNvPr id="9" name="Text 6"/>
          <p:cNvSpPr/>
          <p:nvPr/>
        </p:nvSpPr>
        <p:spPr>
          <a:xfrm>
            <a:off x="4740712" y="2528649"/>
            <a:ext cx="147399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Read Extensively</a:t>
            </a:r>
            <a:endParaRPr lang="en-US" sz="2169" dirty="0"/>
          </a:p>
        </p:txBody>
      </p:sp>
      <p:sp>
        <p:nvSpPr>
          <p:cNvPr id="11" name="Text 8"/>
          <p:cNvSpPr/>
          <p:nvPr/>
        </p:nvSpPr>
        <p:spPr>
          <a:xfrm>
            <a:off x="60263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Read a variety of high-quality literature to expose yourself to proper grammar usage in context.</a:t>
            </a:r>
            <a:endParaRPr lang="en-US" sz="1735" dirty="0"/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DED6FF"/>
          </a:solidFill>
          <a:ln/>
        </p:spPr>
      </p:sp>
      <p:sp>
        <p:nvSpPr>
          <p:cNvPr id="14" name="Text 11"/>
          <p:cNvSpPr/>
          <p:nvPr/>
        </p:nvSpPr>
        <p:spPr>
          <a:xfrm>
            <a:off x="4712613" y="4371023"/>
            <a:ext cx="203597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Practice Writing</a:t>
            </a:r>
            <a:endParaRPr lang="en-US" sz="2169" dirty="0"/>
          </a:p>
        </p:txBody>
      </p:sp>
      <p:sp>
        <p:nvSpPr>
          <p:cNvPr id="16" name="Text 13"/>
          <p:cNvSpPr/>
          <p:nvPr/>
        </p:nvSpPr>
        <p:spPr>
          <a:xfrm>
            <a:off x="60263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in regular writing exercises to reinforce your understanding and application of grammar rules.</a:t>
            </a:r>
            <a:endParaRPr lang="en-US" sz="1735" dirty="0"/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DED6FF"/>
          </a:solidFill>
          <a:ln/>
        </p:spPr>
      </p:sp>
      <p:sp>
        <p:nvSpPr>
          <p:cNvPr id="19" name="Text 16"/>
          <p:cNvSpPr/>
          <p:nvPr/>
        </p:nvSpPr>
        <p:spPr>
          <a:xfrm>
            <a:off x="4712613" y="6213396"/>
            <a:ext cx="203597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Utilize Resources</a:t>
            </a:r>
            <a:endParaRPr lang="en-US" sz="2169" dirty="0"/>
          </a:p>
        </p:txBody>
      </p:sp>
      <p:sp>
        <p:nvSpPr>
          <p:cNvPr id="21" name="Text 18"/>
          <p:cNvSpPr/>
          <p:nvPr/>
        </p:nvSpPr>
        <p:spPr>
          <a:xfrm>
            <a:off x="60263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Refer to grammar handbooks, online resources, and feedback from others to identify and address your weaknesses.</a:t>
            </a:r>
            <a:endParaRPr lang="en-US" sz="17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05633"/>
            <a:ext cx="103604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Applying Grammar Rules in Writing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344347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1219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Nouns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60236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and use nouns correctly, ensuring proper capitalization and agreement with verbs.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344347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1219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Verbs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602361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the appropriate verb tense and form to convey your intended meaning accurately.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344347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1219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Punctuation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602361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Incorporate punctuation marks correctly to enhance the clarity and flow of your writing.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71067"/>
            <a:ext cx="882015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07228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7" name="Text 4"/>
          <p:cNvSpPr/>
          <p:nvPr/>
        </p:nvSpPr>
        <p:spPr>
          <a:xfrm>
            <a:off x="1008817" y="3113961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148608"/>
            <a:ext cx="35360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Mastering Fundamentals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629025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a strong understanding of the basic grammar rules to improve your overall communication skills.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07228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1" name="Text 8"/>
          <p:cNvSpPr/>
          <p:nvPr/>
        </p:nvSpPr>
        <p:spPr>
          <a:xfrm>
            <a:off x="5744766" y="3113961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1486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Consistent Practice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629025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Regularly apply grammar principles through writing exercises to reinforce your learning.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09099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980480" y="5132665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167313"/>
            <a:ext cx="3728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Improvement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564773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your weaknesses and seek out resources to continuously enhance your grammar proficiency.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784EE8-C921-F5E1-D397-1B871A37D4CC}"/>
              </a:ext>
            </a:extLst>
          </p:cNvPr>
          <p:cNvSpPr txBox="1"/>
          <p:nvPr/>
        </p:nvSpPr>
        <p:spPr>
          <a:xfrm>
            <a:off x="2020185" y="859481"/>
            <a:ext cx="9739423" cy="4906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74" b="0" i="0" u="none" strike="noStrike" kern="1200" cap="none" spc="0" normalizeH="0" baseline="0" noProof="0" dirty="0">
                <a:ln>
                  <a:noFill/>
                </a:ln>
                <a:solidFill>
                  <a:srgbClr val="5955EB"/>
                </a:solidFill>
                <a:effectLst/>
                <a:uLnTx/>
                <a:uFillTx/>
                <a:latin typeface="Libre Baskerville" pitchFamily="34" charset="0"/>
                <a:ea typeface="+mn-ea"/>
                <a:cs typeface="+mn-cs"/>
              </a:rPr>
              <a:t>Literature: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5955EB"/>
                </a:solidFill>
                <a:latin typeface="Libre Baskerville" pitchFamily="34" charset="0"/>
              </a:rPr>
              <a:t>Nelson G., Greenbaum S. An introduction to English grammar. – Routledge, 2018.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5955EB"/>
                </a:solidFill>
                <a:latin typeface="Libre Baskerville" pitchFamily="34" charset="0"/>
              </a:rPr>
              <a:t>Ogden C. K. Basic English: A general introduction with rules and grammar. – 1930.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5955EB"/>
                </a:solidFill>
                <a:latin typeface="Libre Baskerville" pitchFamily="34" charset="0"/>
              </a:rPr>
              <a:t>Nelson G., Greenbaum S. An introduction to English grammar. – Routledge, 2018.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5955EB"/>
                </a:solidFill>
                <a:latin typeface="Libre Baskerville" pitchFamily="34" charset="0"/>
              </a:rPr>
              <a:t>McCarthy M. English grammar: the basics. – Routledge, 2021.</a:t>
            </a:r>
          </a:p>
          <a:p>
            <a:pPr marL="742950" marR="0" lvl="0" indent="-74295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5955EB"/>
                </a:solidFill>
                <a:latin typeface="Libre Baskerville" pitchFamily="34" charset="0"/>
              </a:rPr>
              <a:t>Yule G. Explaining English Grammar: A Guide to Explaining Grammar for Teachers of English as a Second Or Foreign Language. – Oxford University Press, 1998.</a:t>
            </a:r>
          </a:p>
        </p:txBody>
      </p:sp>
    </p:spTree>
    <p:extLst>
      <p:ext uri="{BB962C8B-B14F-4D97-AF65-F5344CB8AC3E}">
        <p14:creationId xmlns:p14="http://schemas.microsoft.com/office/powerpoint/2010/main" val="253149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620</Words>
  <Application>Microsoft Office PowerPoint</Application>
  <PresentationFormat>Произвольный</PresentationFormat>
  <Paragraphs>82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Libre Baskerville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Динара Найманова</cp:lastModifiedBy>
  <cp:revision>6</cp:revision>
  <dcterms:created xsi:type="dcterms:W3CDTF">2024-05-04T04:04:12Z</dcterms:created>
  <dcterms:modified xsi:type="dcterms:W3CDTF">2024-06-04T08:52:03Z</dcterms:modified>
</cp:coreProperties>
</file>