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p:scale>
          <a:sx n="80" d="100"/>
          <a:sy n="80" d="100"/>
        </p:scale>
        <p:origin x="139" y="-14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4691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7193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7620" y="21266"/>
            <a:ext cx="14630400" cy="8229600"/>
          </a:xfrm>
          <a:prstGeom prst="rect">
            <a:avLst/>
          </a:prstGeom>
          <a:solidFill>
            <a:srgbClr val="FBFAFF"/>
          </a:solidFill>
          <a:ln/>
        </p:spPr>
      </p:sp>
      <p:pic>
        <p:nvPicPr>
          <p:cNvPr id="4" name="Image 0" descr="preencoded.png"/>
          <p:cNvPicPr>
            <a:picLocks noChangeAspect="1"/>
          </p:cNvPicPr>
          <p:nvPr/>
        </p:nvPicPr>
        <p:blipFill>
          <a:blip r:embed="rId3"/>
          <a:stretch>
            <a:fillRect/>
          </a:stretch>
        </p:blipFill>
        <p:spPr>
          <a:xfrm>
            <a:off x="-7620" y="0"/>
            <a:ext cx="5486400" cy="8229600"/>
          </a:xfrm>
          <a:prstGeom prst="rect">
            <a:avLst/>
          </a:prstGeom>
        </p:spPr>
      </p:pic>
      <p:sp>
        <p:nvSpPr>
          <p:cNvPr id="5" name="Text 2"/>
          <p:cNvSpPr/>
          <p:nvPr/>
        </p:nvSpPr>
        <p:spPr>
          <a:xfrm>
            <a:off x="7307580" y="427828"/>
            <a:ext cx="5822783" cy="3550920"/>
          </a:xfrm>
          <a:prstGeom prst="rect">
            <a:avLst/>
          </a:prstGeom>
          <a:noFill/>
          <a:ln/>
        </p:spPr>
        <p:txBody>
          <a:bodyPr wrap="square" rtlCol="0" anchor="t"/>
          <a:lstStyle/>
          <a:p>
            <a:pPr marL="0" indent="0">
              <a:lnSpc>
                <a:spcPts val="7545"/>
              </a:lnSpc>
              <a:buNone/>
            </a:pPr>
            <a:r>
              <a:rPr lang="en-US" sz="4000" dirty="0">
                <a:solidFill>
                  <a:srgbClr val="5955EB"/>
                </a:solidFill>
                <a:latin typeface="Libre Baskerville" pitchFamily="34" charset="0"/>
                <a:ea typeface="Libre Baskerville" pitchFamily="34" charset="-122"/>
                <a:cs typeface="Libre Baskerville" pitchFamily="34" charset="-120"/>
              </a:rPr>
              <a:t>Introduction to English Language Oral and Written Speech Workshop</a:t>
            </a:r>
            <a:endParaRPr lang="en-US" sz="4000" dirty="0"/>
          </a:p>
        </p:txBody>
      </p:sp>
      <p:sp>
        <p:nvSpPr>
          <p:cNvPr id="6" name="Text 3"/>
          <p:cNvSpPr/>
          <p:nvPr/>
        </p:nvSpPr>
        <p:spPr>
          <a:xfrm>
            <a:off x="6234538" y="4396740"/>
            <a:ext cx="7477601" cy="1421606"/>
          </a:xfrm>
          <a:prstGeom prst="rect">
            <a:avLst/>
          </a:prstGeom>
          <a:noFill/>
          <a:ln/>
        </p:spPr>
        <p:txBody>
          <a:bodyPr wrap="squar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This workshop is designed to equip participants with the essential skills for effective oral and written communication in the English language. By the end of this course, you will be able to express yourself clearly, confidently, and with impact.</a:t>
            </a:r>
            <a:endParaRPr lang="en-US" sz="1750" dirty="0"/>
          </a:p>
        </p:txBody>
      </p:sp>
      <p:sp>
        <p:nvSpPr>
          <p:cNvPr id="7" name="Shape 4"/>
          <p:cNvSpPr/>
          <p:nvPr/>
        </p:nvSpPr>
        <p:spPr>
          <a:xfrm>
            <a:off x="6319599" y="6855857"/>
            <a:ext cx="355402" cy="355402"/>
          </a:xfrm>
          <a:prstGeom prst="roundRect">
            <a:avLst>
              <a:gd name="adj" fmla="val 25726039"/>
            </a:avLst>
          </a:prstGeom>
          <a:noFill/>
          <a:ln w="7620">
            <a:solidFill>
              <a:srgbClr val="FFFFFF"/>
            </a:solidFill>
            <a:prstDash val="solid"/>
          </a:ln>
        </p:spPr>
      </p:sp>
      <p:sp>
        <p:nvSpPr>
          <p:cNvPr id="9" name="Text 5"/>
          <p:cNvSpPr/>
          <p:nvPr/>
        </p:nvSpPr>
        <p:spPr>
          <a:xfrm>
            <a:off x="6234538" y="6100286"/>
            <a:ext cx="3407093" cy="388858"/>
          </a:xfrm>
          <a:prstGeom prst="rect">
            <a:avLst/>
          </a:prstGeom>
          <a:noFill/>
          <a:ln/>
        </p:spPr>
        <p:txBody>
          <a:bodyPr wrap="none" rtlCol="0" anchor="t"/>
          <a:lstStyle/>
          <a:p>
            <a:pPr>
              <a:lnSpc>
                <a:spcPts val="3062"/>
              </a:lnSpc>
            </a:pPr>
            <a:r>
              <a:rPr lang="en-US" sz="2187" b="1" dirty="0">
                <a:solidFill>
                  <a:srgbClr val="49495A"/>
                </a:solidFill>
                <a:latin typeface="Open Sans" pitchFamily="34" charset="0"/>
                <a:ea typeface="Open Sans" pitchFamily="34" charset="-122"/>
                <a:cs typeface="Open Sans" pitchFamily="34" charset="-120"/>
              </a:rPr>
              <a:t>By</a:t>
            </a:r>
            <a:r>
              <a:rPr lang="ru-RU" sz="2187" b="1" dirty="0">
                <a:solidFill>
                  <a:srgbClr val="49495A"/>
                </a:solidFill>
                <a:latin typeface="Open Sans" pitchFamily="34" charset="0"/>
                <a:ea typeface="Open Sans" pitchFamily="34" charset="-122"/>
                <a:cs typeface="Open Sans" pitchFamily="34" charset="-120"/>
              </a:rPr>
              <a:t> </a:t>
            </a:r>
            <a:r>
              <a:rPr lang="en-US" sz="2187" b="1" dirty="0">
                <a:solidFill>
                  <a:srgbClr val="49495A"/>
                </a:solidFill>
                <a:latin typeface="Open Sans" pitchFamily="34" charset="0"/>
                <a:ea typeface="Open Sans" pitchFamily="34" charset="-122"/>
                <a:cs typeface="Open Sans" pitchFamily="34" charset="-120"/>
              </a:rPr>
              <a:t> </a:t>
            </a:r>
            <a:r>
              <a:rPr lang="en-US" sz="2187" b="1" dirty="0" err="1">
                <a:solidFill>
                  <a:srgbClr val="49495A"/>
                </a:solidFill>
                <a:latin typeface="Open Sans" pitchFamily="34" charset="0"/>
                <a:ea typeface="Open Sans" pitchFamily="34" charset="-122"/>
                <a:cs typeface="Open Sans" pitchFamily="34" charset="-120"/>
              </a:rPr>
              <a:t>Dinara</a:t>
            </a:r>
            <a:r>
              <a:rPr lang="en-US" sz="2187" b="1" dirty="0">
                <a:solidFill>
                  <a:srgbClr val="49495A"/>
                </a:solidFill>
                <a:latin typeface="Open Sans" pitchFamily="34" charset="0"/>
                <a:ea typeface="Open Sans" pitchFamily="34" charset="-122"/>
                <a:cs typeface="Open Sans" pitchFamily="34" charset="-120"/>
              </a:rPr>
              <a:t> </a:t>
            </a:r>
            <a:r>
              <a:rPr lang="en-US" sz="2187" b="1" dirty="0" err="1">
                <a:solidFill>
                  <a:srgbClr val="49495A"/>
                </a:solidFill>
                <a:latin typeface="Open Sans" pitchFamily="34" charset="0"/>
                <a:ea typeface="Open Sans" pitchFamily="34" charset="-122"/>
                <a:cs typeface="Open Sans" pitchFamily="34" charset="-120"/>
              </a:rPr>
              <a:t>Naimanova</a:t>
            </a:r>
            <a:r>
              <a:rPr lang="en-US" sz="2187" b="1" dirty="0">
                <a:solidFill>
                  <a:srgbClr val="49495A"/>
                </a:solidFill>
                <a:latin typeface="Open Sans" pitchFamily="34" charset="0"/>
                <a:ea typeface="Open Sans" pitchFamily="34" charset="-122"/>
                <a:cs typeface="Open Sans" pitchFamily="34" charset="-120"/>
              </a:rPr>
              <a:t>, </a:t>
            </a:r>
          </a:p>
          <a:p>
            <a:pPr>
              <a:lnSpc>
                <a:spcPct val="150000"/>
              </a:lnSpc>
            </a:pPr>
            <a:r>
              <a:rPr lang="en-US" sz="1400" b="1" dirty="0">
                <a:solidFill>
                  <a:srgbClr val="49495A"/>
                </a:solidFill>
                <a:latin typeface="Open Sans" pitchFamily="34" charset="0"/>
                <a:ea typeface="Open Sans" pitchFamily="34" charset="-122"/>
                <a:cs typeface="Open Sans" pitchFamily="34" charset="-120"/>
              </a:rPr>
              <a:t>M.Ed.</a:t>
            </a:r>
            <a:r>
              <a:rPr lang="ru-RU" sz="1400" b="1" dirty="0">
                <a:solidFill>
                  <a:srgbClr val="49495A"/>
                </a:solidFill>
                <a:latin typeface="Open Sans" pitchFamily="34" charset="0"/>
                <a:ea typeface="Open Sans" pitchFamily="34" charset="-122"/>
                <a:cs typeface="Open Sans" pitchFamily="34" charset="-120"/>
              </a:rPr>
              <a:t>, </a:t>
            </a:r>
            <a:r>
              <a:rPr lang="en-US" sz="1400" b="1" dirty="0">
                <a:solidFill>
                  <a:srgbClr val="49495A"/>
                </a:solidFill>
                <a:latin typeface="Open Sans" pitchFamily="34" charset="0"/>
                <a:ea typeface="Open Sans" pitchFamily="34" charset="-122"/>
                <a:cs typeface="Open Sans" pitchFamily="34" charset="-120"/>
              </a:rPr>
              <a:t>senior lecturer of the Primary Education Department, </a:t>
            </a:r>
          </a:p>
          <a:p>
            <a:pPr>
              <a:lnSpc>
                <a:spcPct val="150000"/>
              </a:lnSpc>
            </a:pPr>
            <a:r>
              <a:rPr lang="en-US" sz="1400" b="1">
                <a:solidFill>
                  <a:srgbClr val="49495A"/>
                </a:solidFill>
                <a:latin typeface="Open Sans" pitchFamily="34" charset="0"/>
                <a:ea typeface="Open Sans" pitchFamily="34" charset="-122"/>
                <a:cs typeface="Open Sans" pitchFamily="34" charset="-120"/>
              </a:rPr>
              <a:t>Faculty of Pedagogy and Psychology, </a:t>
            </a:r>
            <a:r>
              <a:rPr lang="en-US" sz="1400" b="1" dirty="0" err="1">
                <a:solidFill>
                  <a:srgbClr val="49495A"/>
                </a:solidFill>
                <a:latin typeface="Open Sans" pitchFamily="34" charset="0"/>
                <a:ea typeface="Open Sans" pitchFamily="34" charset="-122"/>
                <a:cs typeface="Open Sans" pitchFamily="34" charset="-120"/>
              </a:rPr>
              <a:t>Abai</a:t>
            </a:r>
            <a:r>
              <a:rPr lang="en-US" sz="1400" b="1" dirty="0">
                <a:solidFill>
                  <a:srgbClr val="49495A"/>
                </a:solidFill>
                <a:latin typeface="Open Sans" pitchFamily="34" charset="0"/>
                <a:ea typeface="Open Sans" pitchFamily="34" charset="-122"/>
                <a:cs typeface="Open Sans" pitchFamily="34" charset="-120"/>
              </a:rPr>
              <a:t> Kazakh National Pedagogical University.</a:t>
            </a:r>
          </a:p>
          <a:p>
            <a:pPr>
              <a:lnSpc>
                <a:spcPct val="150000"/>
              </a:lnSpc>
            </a:pPr>
            <a:r>
              <a:rPr lang="en-US" sz="1400" b="1" dirty="0">
                <a:solidFill>
                  <a:srgbClr val="49495A"/>
                </a:solidFill>
                <a:latin typeface="Open Sans" pitchFamily="34" charset="0"/>
                <a:ea typeface="Open Sans" pitchFamily="34" charset="-122"/>
                <a:cs typeface="Open Sans" pitchFamily="34" charset="-120"/>
              </a:rPr>
              <a:t>Kazakhstan</a:t>
            </a:r>
          </a:p>
          <a:p>
            <a:pPr marL="0" indent="0" algn="l">
              <a:lnSpc>
                <a:spcPts val="3062"/>
              </a:lnSpc>
              <a:buNone/>
            </a:pPr>
            <a:endParaRPr lang="en-US" sz="2187" dirty="0"/>
          </a:p>
        </p:txBody>
      </p:sp>
      <p:pic>
        <p:nvPicPr>
          <p:cNvPr id="10" name="Рисунок 9">
            <a:extLst>
              <a:ext uri="{FF2B5EF4-FFF2-40B4-BE49-F238E27FC236}">
                <a16:creationId xmlns:a16="http://schemas.microsoft.com/office/drawing/2014/main" id="{440FF36D-BCA6-76B7-BB2C-98D2D58C1A40}"/>
              </a:ext>
            </a:extLst>
          </p:cNvPr>
          <p:cNvPicPr>
            <a:picLocks noChangeAspect="1"/>
          </p:cNvPicPr>
          <p:nvPr/>
        </p:nvPicPr>
        <p:blipFill>
          <a:blip r:embed="rId4"/>
          <a:stretch>
            <a:fillRect/>
          </a:stretch>
        </p:blipFill>
        <p:spPr>
          <a:xfrm>
            <a:off x="7620" y="-1"/>
            <a:ext cx="2524764" cy="173310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pic>
        <p:nvPicPr>
          <p:cNvPr id="4" name="Image 0" descr="preencoded.png"/>
          <p:cNvPicPr>
            <a:picLocks noChangeAspect="1"/>
          </p:cNvPicPr>
          <p:nvPr/>
        </p:nvPicPr>
        <p:blipFill>
          <a:blip r:embed="rId3"/>
          <a:stretch>
            <a:fillRect/>
          </a:stretch>
        </p:blipFill>
        <p:spPr>
          <a:xfrm>
            <a:off x="10980420" y="0"/>
            <a:ext cx="3657600" cy="8229600"/>
          </a:xfrm>
          <a:prstGeom prst="rect">
            <a:avLst/>
          </a:prstGeom>
        </p:spPr>
      </p:pic>
      <p:sp>
        <p:nvSpPr>
          <p:cNvPr id="5" name="Text 2"/>
          <p:cNvSpPr/>
          <p:nvPr/>
        </p:nvSpPr>
        <p:spPr>
          <a:xfrm>
            <a:off x="833199" y="2048708"/>
            <a:ext cx="9032915" cy="694373"/>
          </a:xfrm>
          <a:prstGeom prst="rect">
            <a:avLst/>
          </a:prstGeom>
          <a:noFill/>
          <a:ln/>
        </p:spPr>
        <p:txBody>
          <a:bodyPr wrap="none" rtlCol="0" anchor="t"/>
          <a:lstStyle/>
          <a:p>
            <a:pPr marL="0" marR="0" lvl="0" indent="0" algn="l" defTabSz="914400" rtl="0" eaLnBrk="1" fontAlgn="auto" latinLnBrk="0" hangingPunct="1">
              <a:lnSpc>
                <a:spcPts val="5468"/>
              </a:lnSpc>
              <a:spcBef>
                <a:spcPts val="0"/>
              </a:spcBef>
              <a:spcAft>
                <a:spcPts val="0"/>
              </a:spcAft>
              <a:buClrTx/>
              <a:buSzTx/>
              <a:buFontTx/>
              <a:buNone/>
              <a:tabLst/>
              <a:defRPr/>
            </a:pPr>
            <a:r>
              <a:rPr kumimoji="0" lang="en-US" sz="4374" b="0" i="0" u="none" strike="noStrike" kern="1200" cap="none" spc="0" normalizeH="0" baseline="0" noProof="0" dirty="0">
                <a:ln>
                  <a:noFill/>
                </a:ln>
                <a:solidFill>
                  <a:srgbClr val="5955EB"/>
                </a:solidFill>
                <a:effectLst/>
                <a:uLnTx/>
                <a:uFillTx/>
                <a:latin typeface="Libre Baskerville" pitchFamily="34" charset="0"/>
                <a:ea typeface="Libre Baskerville" pitchFamily="34" charset="-122"/>
                <a:cs typeface="Libre Baskerville" pitchFamily="34" charset="-120"/>
              </a:rPr>
              <a:t>Defining Communication Skills</a:t>
            </a:r>
            <a:endParaRPr kumimoji="0" lang="en-US" sz="4374"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hape 3"/>
          <p:cNvSpPr/>
          <p:nvPr/>
        </p:nvSpPr>
        <p:spPr>
          <a:xfrm>
            <a:off x="833199" y="3249930"/>
            <a:ext cx="499943" cy="499943"/>
          </a:xfrm>
          <a:prstGeom prst="roundRect">
            <a:avLst>
              <a:gd name="adj" fmla="val 26667"/>
            </a:avLst>
          </a:prstGeom>
          <a:solidFill>
            <a:srgbClr val="DED6FF"/>
          </a:solidFill>
          <a:ln/>
        </p:spPr>
      </p:sp>
      <p:sp>
        <p:nvSpPr>
          <p:cNvPr id="7" name="Text 4"/>
          <p:cNvSpPr/>
          <p:nvPr/>
        </p:nvSpPr>
        <p:spPr>
          <a:xfrm>
            <a:off x="1008817" y="3291602"/>
            <a:ext cx="148709" cy="416481"/>
          </a:xfrm>
          <a:prstGeom prst="rect">
            <a:avLst/>
          </a:prstGeom>
          <a:noFill/>
          <a:ln/>
        </p:spPr>
        <p:txBody>
          <a:bodyPr wrap="none" rtlCol="0" anchor="t"/>
          <a:lstStyle/>
          <a:p>
            <a:pPr marL="0" marR="0" lvl="0" indent="0" algn="ctr" defTabSz="914400" rtl="0" eaLnBrk="1" fontAlgn="auto" latinLnBrk="0" hangingPunct="1">
              <a:lnSpc>
                <a:spcPts val="3281"/>
              </a:lnSpc>
              <a:spcBef>
                <a:spcPts val="0"/>
              </a:spcBef>
              <a:spcAft>
                <a:spcPts val="0"/>
              </a:spcAft>
              <a:buClrTx/>
              <a:buSzTx/>
              <a:buFontTx/>
              <a:buNone/>
              <a:tabLst/>
              <a:defRPr/>
            </a:pPr>
            <a:r>
              <a:rPr kumimoji="0" lang="en-US" sz="2624" b="0" i="0" u="none" strike="noStrike" kern="1200" cap="none" spc="0" normalizeH="0" baseline="0" noProof="0" dirty="0">
                <a:ln>
                  <a:noFill/>
                </a:ln>
                <a:solidFill>
                  <a:srgbClr val="5955EB"/>
                </a:solidFill>
                <a:effectLst/>
                <a:uLnTx/>
                <a:uFillTx/>
                <a:latin typeface="Libre Baskerville" pitchFamily="34" charset="0"/>
                <a:ea typeface="Libre Baskerville" pitchFamily="34" charset="-122"/>
                <a:cs typeface="Libre Baskerville" pitchFamily="34" charset="-120"/>
              </a:rPr>
              <a:t>1</a:t>
            </a:r>
            <a:endParaRPr kumimoji="0" lang="en-US" sz="2624"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 5"/>
          <p:cNvSpPr/>
          <p:nvPr/>
        </p:nvSpPr>
        <p:spPr>
          <a:xfrm>
            <a:off x="1555313" y="3326249"/>
            <a:ext cx="3338513" cy="347186"/>
          </a:xfrm>
          <a:prstGeom prst="rect">
            <a:avLst/>
          </a:prstGeom>
          <a:noFill/>
          <a:ln/>
        </p:spPr>
        <p:txBody>
          <a:bodyPr wrap="none" rtlCol="0" anchor="t"/>
          <a:lstStyle/>
          <a:p>
            <a:pPr marL="0" marR="0" lvl="0" indent="0" algn="l" defTabSz="914400" rtl="0" eaLnBrk="1" fontAlgn="auto" latinLnBrk="0" hangingPunct="1">
              <a:lnSpc>
                <a:spcPts val="2734"/>
              </a:lnSpc>
              <a:spcBef>
                <a:spcPts val="0"/>
              </a:spcBef>
              <a:spcAft>
                <a:spcPts val="0"/>
              </a:spcAft>
              <a:buClrTx/>
              <a:buSzTx/>
              <a:buFontTx/>
              <a:buNone/>
              <a:tabLst/>
              <a:defRPr/>
            </a:pPr>
            <a:r>
              <a:rPr kumimoji="0" lang="en-US" sz="2187" b="0" i="0" u="none" strike="noStrike" kern="1200" cap="none" spc="0" normalizeH="0" baseline="0" noProof="0" dirty="0">
                <a:ln>
                  <a:noFill/>
                </a:ln>
                <a:solidFill>
                  <a:srgbClr val="5955EB"/>
                </a:solidFill>
                <a:effectLst/>
                <a:uLnTx/>
                <a:uFillTx/>
                <a:latin typeface="Libre Baskerville" pitchFamily="34" charset="0"/>
                <a:ea typeface="Libre Baskerville" pitchFamily="34" charset="-122"/>
                <a:cs typeface="Libre Baskerville" pitchFamily="34" charset="-120"/>
              </a:rPr>
              <a:t>Verbal Communication</a:t>
            </a:r>
            <a:endParaRPr kumimoji="0" lang="en-US" sz="2187"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 6"/>
          <p:cNvSpPr/>
          <p:nvPr/>
        </p:nvSpPr>
        <p:spPr>
          <a:xfrm>
            <a:off x="1555313" y="3806666"/>
            <a:ext cx="3820001" cy="1066205"/>
          </a:xfrm>
          <a:prstGeom prst="rect">
            <a:avLst/>
          </a:prstGeom>
          <a:noFill/>
          <a:ln/>
        </p:spPr>
        <p:txBody>
          <a:bodyPr wrap="square" rtlCol="0" anchor="t"/>
          <a:lstStyle/>
          <a:p>
            <a:pPr marL="0" marR="0" lvl="0" indent="0" algn="l" defTabSz="914400" rtl="0" eaLnBrk="1" fontAlgn="auto" latinLnBrk="0" hangingPunct="1">
              <a:lnSpc>
                <a:spcPts val="2799"/>
              </a:lnSpc>
              <a:spcBef>
                <a:spcPts val="0"/>
              </a:spcBef>
              <a:spcAft>
                <a:spcPts val="0"/>
              </a:spcAft>
              <a:buClrTx/>
              <a:buSzTx/>
              <a:buFontTx/>
              <a:buNone/>
              <a:tabLst/>
              <a:defRPr/>
            </a:pPr>
            <a:r>
              <a:rPr kumimoji="0" lang="en-US" sz="1750" b="0" i="0" u="none" strike="noStrike" kern="1200" cap="none" spc="0" normalizeH="0" baseline="0" noProof="0" dirty="0">
                <a:ln>
                  <a:noFill/>
                </a:ln>
                <a:solidFill>
                  <a:srgbClr val="49495A"/>
                </a:solidFill>
                <a:effectLst/>
                <a:uLnTx/>
                <a:uFillTx/>
                <a:latin typeface="Open Sans" pitchFamily="34" charset="0"/>
                <a:ea typeface="Open Sans" pitchFamily="34" charset="-122"/>
                <a:cs typeface="Open Sans" pitchFamily="34" charset="-120"/>
              </a:rPr>
              <a:t>Includes speaking clearly, articulating thoughts, and active listening.</a:t>
            </a:r>
            <a:endParaRPr kumimoji="0" lang="en-US" sz="17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Shape 7"/>
          <p:cNvSpPr/>
          <p:nvPr/>
        </p:nvSpPr>
        <p:spPr>
          <a:xfrm>
            <a:off x="5597485" y="3249930"/>
            <a:ext cx="499943" cy="499943"/>
          </a:xfrm>
          <a:prstGeom prst="roundRect">
            <a:avLst>
              <a:gd name="adj" fmla="val 26667"/>
            </a:avLst>
          </a:prstGeom>
          <a:solidFill>
            <a:srgbClr val="DED6FF"/>
          </a:solidFill>
          <a:ln/>
        </p:spPr>
      </p:sp>
      <p:sp>
        <p:nvSpPr>
          <p:cNvPr id="11" name="Text 8"/>
          <p:cNvSpPr/>
          <p:nvPr/>
        </p:nvSpPr>
        <p:spPr>
          <a:xfrm>
            <a:off x="5744766" y="3291602"/>
            <a:ext cx="205383" cy="416481"/>
          </a:xfrm>
          <a:prstGeom prst="rect">
            <a:avLst/>
          </a:prstGeom>
          <a:noFill/>
          <a:ln/>
        </p:spPr>
        <p:txBody>
          <a:bodyPr wrap="none" rtlCol="0" anchor="t"/>
          <a:lstStyle/>
          <a:p>
            <a:pPr marL="0" marR="0" lvl="0" indent="0" algn="ctr" defTabSz="914400" rtl="0" eaLnBrk="1" fontAlgn="auto" latinLnBrk="0" hangingPunct="1">
              <a:lnSpc>
                <a:spcPts val="3281"/>
              </a:lnSpc>
              <a:spcBef>
                <a:spcPts val="0"/>
              </a:spcBef>
              <a:spcAft>
                <a:spcPts val="0"/>
              </a:spcAft>
              <a:buClrTx/>
              <a:buSzTx/>
              <a:buFontTx/>
              <a:buNone/>
              <a:tabLst/>
              <a:defRPr/>
            </a:pPr>
            <a:r>
              <a:rPr kumimoji="0" lang="en-US" sz="2624" b="0" i="0" u="none" strike="noStrike" kern="1200" cap="none" spc="0" normalizeH="0" baseline="0" noProof="0" dirty="0">
                <a:ln>
                  <a:noFill/>
                </a:ln>
                <a:solidFill>
                  <a:srgbClr val="5955EB"/>
                </a:solidFill>
                <a:effectLst/>
                <a:uLnTx/>
                <a:uFillTx/>
                <a:latin typeface="Libre Baskerville" pitchFamily="34" charset="0"/>
                <a:ea typeface="Libre Baskerville" pitchFamily="34" charset="-122"/>
                <a:cs typeface="Libre Baskerville" pitchFamily="34" charset="-120"/>
              </a:rPr>
              <a:t>2</a:t>
            </a:r>
            <a:endParaRPr kumimoji="0" lang="en-US" sz="2624"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 9"/>
          <p:cNvSpPr/>
          <p:nvPr/>
        </p:nvSpPr>
        <p:spPr>
          <a:xfrm>
            <a:off x="6319599" y="3326249"/>
            <a:ext cx="3820001" cy="694373"/>
          </a:xfrm>
          <a:prstGeom prst="rect">
            <a:avLst/>
          </a:prstGeom>
          <a:noFill/>
          <a:ln/>
        </p:spPr>
        <p:txBody>
          <a:bodyPr wrap="square" rtlCol="0" anchor="t"/>
          <a:lstStyle/>
          <a:p>
            <a:pPr marL="0" marR="0" lvl="0" indent="0" algn="l" defTabSz="914400" rtl="0" eaLnBrk="1" fontAlgn="auto" latinLnBrk="0" hangingPunct="1">
              <a:lnSpc>
                <a:spcPts val="2734"/>
              </a:lnSpc>
              <a:spcBef>
                <a:spcPts val="0"/>
              </a:spcBef>
              <a:spcAft>
                <a:spcPts val="0"/>
              </a:spcAft>
              <a:buClrTx/>
              <a:buSzTx/>
              <a:buFontTx/>
              <a:buNone/>
              <a:tabLst/>
              <a:defRPr/>
            </a:pPr>
            <a:r>
              <a:rPr kumimoji="0" lang="en-US" sz="2187" b="0" i="0" u="none" strike="noStrike" kern="1200" cap="none" spc="0" normalizeH="0" baseline="0" noProof="0" dirty="0">
                <a:ln>
                  <a:noFill/>
                </a:ln>
                <a:solidFill>
                  <a:srgbClr val="5955EB"/>
                </a:solidFill>
                <a:effectLst/>
                <a:uLnTx/>
                <a:uFillTx/>
                <a:latin typeface="Libre Baskerville" pitchFamily="34" charset="0"/>
                <a:ea typeface="Libre Baskerville" pitchFamily="34" charset="-122"/>
                <a:cs typeface="Libre Baskerville" pitchFamily="34" charset="-120"/>
              </a:rPr>
              <a:t>Nonverbal Communication</a:t>
            </a:r>
            <a:endParaRPr kumimoji="0" lang="en-US" sz="2187"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 10"/>
          <p:cNvSpPr/>
          <p:nvPr/>
        </p:nvSpPr>
        <p:spPr>
          <a:xfrm>
            <a:off x="6319599" y="4153853"/>
            <a:ext cx="3820001" cy="710803"/>
          </a:xfrm>
          <a:prstGeom prst="rect">
            <a:avLst/>
          </a:prstGeom>
          <a:noFill/>
          <a:ln/>
        </p:spPr>
        <p:txBody>
          <a:bodyPr wrap="square" rtlCol="0" anchor="t"/>
          <a:lstStyle/>
          <a:p>
            <a:pPr marL="0" marR="0" lvl="0" indent="0" algn="l" defTabSz="914400" rtl="0" eaLnBrk="1" fontAlgn="auto" latinLnBrk="0" hangingPunct="1">
              <a:lnSpc>
                <a:spcPts val="2799"/>
              </a:lnSpc>
              <a:spcBef>
                <a:spcPts val="0"/>
              </a:spcBef>
              <a:spcAft>
                <a:spcPts val="0"/>
              </a:spcAft>
              <a:buClrTx/>
              <a:buSzTx/>
              <a:buFontTx/>
              <a:buNone/>
              <a:tabLst/>
              <a:defRPr/>
            </a:pPr>
            <a:r>
              <a:rPr kumimoji="0" lang="en-US" sz="1750" b="0" i="0" u="none" strike="noStrike" kern="1200" cap="none" spc="0" normalizeH="0" baseline="0" noProof="0" dirty="0">
                <a:ln>
                  <a:noFill/>
                </a:ln>
                <a:solidFill>
                  <a:srgbClr val="49495A"/>
                </a:solidFill>
                <a:effectLst/>
                <a:uLnTx/>
                <a:uFillTx/>
                <a:latin typeface="Open Sans" pitchFamily="34" charset="0"/>
                <a:ea typeface="Open Sans" pitchFamily="34" charset="-122"/>
                <a:cs typeface="Open Sans" pitchFamily="34" charset="-120"/>
              </a:rPr>
              <a:t>Body language, eye contact, and tone of voice convey meaning.</a:t>
            </a:r>
            <a:endParaRPr kumimoji="0" lang="en-US" sz="17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Shape 11"/>
          <p:cNvSpPr/>
          <p:nvPr/>
        </p:nvSpPr>
        <p:spPr>
          <a:xfrm>
            <a:off x="833199" y="5268635"/>
            <a:ext cx="499943" cy="499943"/>
          </a:xfrm>
          <a:prstGeom prst="roundRect">
            <a:avLst>
              <a:gd name="adj" fmla="val 26667"/>
            </a:avLst>
          </a:prstGeom>
          <a:solidFill>
            <a:srgbClr val="DED6FF"/>
          </a:solidFill>
          <a:ln/>
        </p:spPr>
      </p:sp>
      <p:sp>
        <p:nvSpPr>
          <p:cNvPr id="15" name="Text 12"/>
          <p:cNvSpPr/>
          <p:nvPr/>
        </p:nvSpPr>
        <p:spPr>
          <a:xfrm>
            <a:off x="980480" y="5310307"/>
            <a:ext cx="205383" cy="416481"/>
          </a:xfrm>
          <a:prstGeom prst="rect">
            <a:avLst/>
          </a:prstGeom>
          <a:noFill/>
          <a:ln/>
        </p:spPr>
        <p:txBody>
          <a:bodyPr wrap="none" rtlCol="0" anchor="t"/>
          <a:lstStyle/>
          <a:p>
            <a:pPr marL="0" marR="0" lvl="0" indent="0" algn="ctr" defTabSz="914400" rtl="0" eaLnBrk="1" fontAlgn="auto" latinLnBrk="0" hangingPunct="1">
              <a:lnSpc>
                <a:spcPts val="3281"/>
              </a:lnSpc>
              <a:spcBef>
                <a:spcPts val="0"/>
              </a:spcBef>
              <a:spcAft>
                <a:spcPts val="0"/>
              </a:spcAft>
              <a:buClrTx/>
              <a:buSzTx/>
              <a:buFontTx/>
              <a:buNone/>
              <a:tabLst/>
              <a:defRPr/>
            </a:pPr>
            <a:r>
              <a:rPr kumimoji="0" lang="en-US" sz="2624" b="0" i="0" u="none" strike="noStrike" kern="1200" cap="none" spc="0" normalizeH="0" baseline="0" noProof="0" dirty="0">
                <a:ln>
                  <a:noFill/>
                </a:ln>
                <a:solidFill>
                  <a:srgbClr val="5955EB"/>
                </a:solidFill>
                <a:effectLst/>
                <a:uLnTx/>
                <a:uFillTx/>
                <a:latin typeface="Libre Baskerville" pitchFamily="34" charset="0"/>
                <a:ea typeface="Libre Baskerville" pitchFamily="34" charset="-122"/>
                <a:cs typeface="Libre Baskerville" pitchFamily="34" charset="-120"/>
              </a:rPr>
              <a:t>3</a:t>
            </a:r>
            <a:endParaRPr kumimoji="0" lang="en-US" sz="2624"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 13"/>
          <p:cNvSpPr/>
          <p:nvPr/>
        </p:nvSpPr>
        <p:spPr>
          <a:xfrm>
            <a:off x="1555313" y="5344954"/>
            <a:ext cx="3526036" cy="347186"/>
          </a:xfrm>
          <a:prstGeom prst="rect">
            <a:avLst/>
          </a:prstGeom>
          <a:noFill/>
          <a:ln/>
        </p:spPr>
        <p:txBody>
          <a:bodyPr wrap="none" rtlCol="0" anchor="t"/>
          <a:lstStyle/>
          <a:p>
            <a:pPr marL="0" marR="0" lvl="0" indent="0" algn="l" defTabSz="914400" rtl="0" eaLnBrk="1" fontAlgn="auto" latinLnBrk="0" hangingPunct="1">
              <a:lnSpc>
                <a:spcPts val="2734"/>
              </a:lnSpc>
              <a:spcBef>
                <a:spcPts val="0"/>
              </a:spcBef>
              <a:spcAft>
                <a:spcPts val="0"/>
              </a:spcAft>
              <a:buClrTx/>
              <a:buSzTx/>
              <a:buFontTx/>
              <a:buNone/>
              <a:tabLst/>
              <a:defRPr/>
            </a:pPr>
            <a:r>
              <a:rPr kumimoji="0" lang="en-US" sz="2187" b="0" i="0" u="none" strike="noStrike" kern="1200" cap="none" spc="0" normalizeH="0" baseline="0" noProof="0" dirty="0">
                <a:ln>
                  <a:noFill/>
                </a:ln>
                <a:solidFill>
                  <a:srgbClr val="5955EB"/>
                </a:solidFill>
                <a:effectLst/>
                <a:uLnTx/>
                <a:uFillTx/>
                <a:latin typeface="Libre Baskerville" pitchFamily="34" charset="0"/>
                <a:ea typeface="Libre Baskerville" pitchFamily="34" charset="-122"/>
                <a:cs typeface="Libre Baskerville" pitchFamily="34" charset="-120"/>
              </a:rPr>
              <a:t>Written Communication</a:t>
            </a:r>
            <a:endParaRPr kumimoji="0" lang="en-US" sz="2187"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 14"/>
          <p:cNvSpPr/>
          <p:nvPr/>
        </p:nvSpPr>
        <p:spPr>
          <a:xfrm>
            <a:off x="1555313" y="5825371"/>
            <a:ext cx="8584287" cy="355402"/>
          </a:xfrm>
          <a:prstGeom prst="rect">
            <a:avLst/>
          </a:prstGeom>
          <a:noFill/>
          <a:ln/>
        </p:spPr>
        <p:txBody>
          <a:bodyPr wrap="none" rtlCol="0" anchor="t"/>
          <a:lstStyle/>
          <a:p>
            <a:pPr marL="0" marR="0" lvl="0" indent="0" algn="l" defTabSz="914400" rtl="0" eaLnBrk="1" fontAlgn="auto" latinLnBrk="0" hangingPunct="1">
              <a:lnSpc>
                <a:spcPts val="2799"/>
              </a:lnSpc>
              <a:spcBef>
                <a:spcPts val="0"/>
              </a:spcBef>
              <a:spcAft>
                <a:spcPts val="0"/>
              </a:spcAft>
              <a:buClrTx/>
              <a:buSzTx/>
              <a:buFontTx/>
              <a:buNone/>
              <a:tabLst/>
              <a:defRPr/>
            </a:pPr>
            <a:r>
              <a:rPr kumimoji="0" lang="en-US" sz="1750" b="0" i="0" u="none" strike="noStrike" kern="1200" cap="none" spc="0" normalizeH="0" baseline="0" noProof="0" dirty="0">
                <a:ln>
                  <a:noFill/>
                </a:ln>
                <a:solidFill>
                  <a:srgbClr val="49495A"/>
                </a:solidFill>
                <a:effectLst/>
                <a:uLnTx/>
                <a:uFillTx/>
                <a:latin typeface="Open Sans" pitchFamily="34" charset="0"/>
                <a:ea typeface="Open Sans" pitchFamily="34" charset="-122"/>
                <a:cs typeface="Open Sans" pitchFamily="34" charset="-120"/>
              </a:rPr>
              <a:t>Emails, reports, and presentations that are clear and concise.</a:t>
            </a:r>
            <a:endParaRPr kumimoji="0" lang="en-US" sz="17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
        <p:nvSpPr>
          <p:cNvPr id="4" name="Text 2"/>
          <p:cNvSpPr/>
          <p:nvPr/>
        </p:nvSpPr>
        <p:spPr>
          <a:xfrm>
            <a:off x="2037993" y="2047280"/>
            <a:ext cx="10554414" cy="1388745"/>
          </a:xfrm>
          <a:prstGeom prst="rect">
            <a:avLst/>
          </a:prstGeom>
          <a:noFill/>
          <a:ln/>
        </p:spPr>
        <p:txBody>
          <a:bodyPr wrap="square" rtlCol="0" anchor="t"/>
          <a:lstStyle/>
          <a:p>
            <a:pPr marL="0" marR="0" lvl="0" indent="0" algn="l" defTabSz="914400" rtl="0" eaLnBrk="1" fontAlgn="auto" latinLnBrk="0" hangingPunct="1">
              <a:lnSpc>
                <a:spcPts val="5468"/>
              </a:lnSpc>
              <a:spcBef>
                <a:spcPts val="0"/>
              </a:spcBef>
              <a:spcAft>
                <a:spcPts val="0"/>
              </a:spcAft>
              <a:buClrTx/>
              <a:buSzTx/>
              <a:buFontTx/>
              <a:buNone/>
              <a:tabLst/>
              <a:defRPr/>
            </a:pPr>
            <a:r>
              <a:rPr kumimoji="0" lang="en-US" sz="4374" b="0" i="0" u="none" strike="noStrike" kern="1200" cap="none" spc="0" normalizeH="0" baseline="0" noProof="0" dirty="0">
                <a:ln>
                  <a:noFill/>
                </a:ln>
                <a:solidFill>
                  <a:srgbClr val="5955EB"/>
                </a:solidFill>
                <a:effectLst/>
                <a:uLnTx/>
                <a:uFillTx/>
                <a:latin typeface="Libre Baskerville" pitchFamily="34" charset="0"/>
                <a:ea typeface="Libre Baskerville" pitchFamily="34" charset="-122"/>
                <a:cs typeface="Libre Baskerville" pitchFamily="34" charset="-120"/>
              </a:rPr>
              <a:t>Importance of Communication in the Workplace</a:t>
            </a:r>
            <a:endParaRPr kumimoji="0" lang="en-US" sz="4374"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 3"/>
          <p:cNvSpPr/>
          <p:nvPr/>
        </p:nvSpPr>
        <p:spPr>
          <a:xfrm>
            <a:off x="2037993" y="3991451"/>
            <a:ext cx="2777490" cy="347186"/>
          </a:xfrm>
          <a:prstGeom prst="rect">
            <a:avLst/>
          </a:prstGeom>
          <a:noFill/>
          <a:ln/>
        </p:spPr>
        <p:txBody>
          <a:bodyPr wrap="none" rtlCol="0" anchor="t"/>
          <a:lstStyle/>
          <a:p>
            <a:pPr marL="0" marR="0" lvl="0" indent="0" algn="l" defTabSz="914400" rtl="0" eaLnBrk="1" fontAlgn="auto" latinLnBrk="0" hangingPunct="1">
              <a:lnSpc>
                <a:spcPts val="2734"/>
              </a:lnSpc>
              <a:spcBef>
                <a:spcPts val="0"/>
              </a:spcBef>
              <a:spcAft>
                <a:spcPts val="0"/>
              </a:spcAft>
              <a:buClrTx/>
              <a:buSzTx/>
              <a:buFontTx/>
              <a:buNone/>
              <a:tabLst/>
              <a:defRPr/>
            </a:pPr>
            <a:r>
              <a:rPr kumimoji="0" lang="en-US" sz="2187" b="0" i="0" u="none" strike="noStrike" kern="1200" cap="none" spc="0" normalizeH="0" baseline="0" noProof="0" dirty="0">
                <a:ln>
                  <a:noFill/>
                </a:ln>
                <a:solidFill>
                  <a:srgbClr val="5955EB"/>
                </a:solidFill>
                <a:effectLst/>
                <a:uLnTx/>
                <a:uFillTx/>
                <a:latin typeface="Libre Baskerville" pitchFamily="34" charset="0"/>
                <a:ea typeface="Libre Baskerville" pitchFamily="34" charset="-122"/>
                <a:cs typeface="Libre Baskerville" pitchFamily="34" charset="-120"/>
              </a:rPr>
              <a:t>Collaboration</a:t>
            </a:r>
            <a:endParaRPr kumimoji="0" lang="en-US" sz="2187"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 4"/>
          <p:cNvSpPr/>
          <p:nvPr/>
        </p:nvSpPr>
        <p:spPr>
          <a:xfrm>
            <a:off x="2037993" y="4560808"/>
            <a:ext cx="3156347" cy="1421606"/>
          </a:xfrm>
          <a:prstGeom prst="rect">
            <a:avLst/>
          </a:prstGeom>
          <a:noFill/>
          <a:ln/>
        </p:spPr>
        <p:txBody>
          <a:bodyPr wrap="square" rtlCol="0" anchor="t"/>
          <a:lstStyle/>
          <a:p>
            <a:pPr marL="0" marR="0" lvl="0" indent="0" algn="l" defTabSz="914400" rtl="0" eaLnBrk="1" fontAlgn="auto" latinLnBrk="0" hangingPunct="1">
              <a:lnSpc>
                <a:spcPts val="2799"/>
              </a:lnSpc>
              <a:spcBef>
                <a:spcPts val="0"/>
              </a:spcBef>
              <a:spcAft>
                <a:spcPts val="0"/>
              </a:spcAft>
              <a:buClrTx/>
              <a:buSzTx/>
              <a:buFontTx/>
              <a:buNone/>
              <a:tabLst/>
              <a:defRPr/>
            </a:pPr>
            <a:r>
              <a:rPr kumimoji="0" lang="en-US" sz="1750" b="0" i="0" u="none" strike="noStrike" kern="1200" cap="none" spc="0" normalizeH="0" baseline="0" noProof="0" dirty="0">
                <a:ln>
                  <a:noFill/>
                </a:ln>
                <a:solidFill>
                  <a:srgbClr val="49495A"/>
                </a:solidFill>
                <a:effectLst/>
                <a:uLnTx/>
                <a:uFillTx/>
                <a:latin typeface="Open Sans" pitchFamily="34" charset="0"/>
                <a:ea typeface="Open Sans" pitchFamily="34" charset="-122"/>
                <a:cs typeface="Open Sans" pitchFamily="34" charset="-120"/>
              </a:rPr>
              <a:t>Effective communication enables teams to work together efficiently and achieve goals.</a:t>
            </a:r>
            <a:endParaRPr kumimoji="0" lang="en-US" sz="17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 5"/>
          <p:cNvSpPr/>
          <p:nvPr/>
        </p:nvSpPr>
        <p:spPr>
          <a:xfrm>
            <a:off x="5743932" y="3991451"/>
            <a:ext cx="2777490" cy="347186"/>
          </a:xfrm>
          <a:prstGeom prst="rect">
            <a:avLst/>
          </a:prstGeom>
          <a:noFill/>
          <a:ln/>
        </p:spPr>
        <p:txBody>
          <a:bodyPr wrap="none" rtlCol="0" anchor="t"/>
          <a:lstStyle/>
          <a:p>
            <a:pPr marL="0" marR="0" lvl="0" indent="0" algn="l" defTabSz="914400" rtl="0" eaLnBrk="1" fontAlgn="auto" latinLnBrk="0" hangingPunct="1">
              <a:lnSpc>
                <a:spcPts val="2734"/>
              </a:lnSpc>
              <a:spcBef>
                <a:spcPts val="0"/>
              </a:spcBef>
              <a:spcAft>
                <a:spcPts val="0"/>
              </a:spcAft>
              <a:buClrTx/>
              <a:buSzTx/>
              <a:buFontTx/>
              <a:buNone/>
              <a:tabLst/>
              <a:defRPr/>
            </a:pPr>
            <a:r>
              <a:rPr kumimoji="0" lang="en-US" sz="2187" b="0" i="0" u="none" strike="noStrike" kern="1200" cap="none" spc="0" normalizeH="0" baseline="0" noProof="0" dirty="0">
                <a:ln>
                  <a:noFill/>
                </a:ln>
                <a:solidFill>
                  <a:srgbClr val="5955EB"/>
                </a:solidFill>
                <a:effectLst/>
                <a:uLnTx/>
                <a:uFillTx/>
                <a:latin typeface="Libre Baskerville" pitchFamily="34" charset="0"/>
                <a:ea typeface="Libre Baskerville" pitchFamily="34" charset="-122"/>
                <a:cs typeface="Libre Baskerville" pitchFamily="34" charset="-120"/>
              </a:rPr>
              <a:t>Problem-Solving</a:t>
            </a:r>
            <a:endParaRPr kumimoji="0" lang="en-US" sz="2187"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 6"/>
          <p:cNvSpPr/>
          <p:nvPr/>
        </p:nvSpPr>
        <p:spPr>
          <a:xfrm>
            <a:off x="5743932" y="4560808"/>
            <a:ext cx="3156347" cy="1066205"/>
          </a:xfrm>
          <a:prstGeom prst="rect">
            <a:avLst/>
          </a:prstGeom>
          <a:noFill/>
          <a:ln/>
        </p:spPr>
        <p:txBody>
          <a:bodyPr wrap="square" rtlCol="0" anchor="t"/>
          <a:lstStyle/>
          <a:p>
            <a:pPr marL="0" marR="0" lvl="0" indent="0" algn="l" defTabSz="914400" rtl="0" eaLnBrk="1" fontAlgn="auto" latinLnBrk="0" hangingPunct="1">
              <a:lnSpc>
                <a:spcPts val="2799"/>
              </a:lnSpc>
              <a:spcBef>
                <a:spcPts val="0"/>
              </a:spcBef>
              <a:spcAft>
                <a:spcPts val="0"/>
              </a:spcAft>
              <a:buClrTx/>
              <a:buSzTx/>
              <a:buFontTx/>
              <a:buNone/>
              <a:tabLst/>
              <a:defRPr/>
            </a:pPr>
            <a:r>
              <a:rPr kumimoji="0" lang="en-US" sz="1750" b="0" i="0" u="none" strike="noStrike" kern="1200" cap="none" spc="0" normalizeH="0" baseline="0" noProof="0" dirty="0">
                <a:ln>
                  <a:noFill/>
                </a:ln>
                <a:solidFill>
                  <a:srgbClr val="49495A"/>
                </a:solidFill>
                <a:effectLst/>
                <a:uLnTx/>
                <a:uFillTx/>
                <a:latin typeface="Open Sans" pitchFamily="34" charset="0"/>
                <a:ea typeface="Open Sans" pitchFamily="34" charset="-122"/>
                <a:cs typeface="Open Sans" pitchFamily="34" charset="-120"/>
              </a:rPr>
              <a:t>Clearly expressing ideas and listening to others leads to better solutions.</a:t>
            </a:r>
            <a:endParaRPr kumimoji="0" lang="en-US" sz="17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 7"/>
          <p:cNvSpPr/>
          <p:nvPr/>
        </p:nvSpPr>
        <p:spPr>
          <a:xfrm>
            <a:off x="9449872" y="3991451"/>
            <a:ext cx="2777490" cy="347186"/>
          </a:xfrm>
          <a:prstGeom prst="rect">
            <a:avLst/>
          </a:prstGeom>
          <a:noFill/>
          <a:ln/>
        </p:spPr>
        <p:txBody>
          <a:bodyPr wrap="none" rtlCol="0" anchor="t"/>
          <a:lstStyle/>
          <a:p>
            <a:pPr marL="0" marR="0" lvl="0" indent="0" algn="l" defTabSz="914400" rtl="0" eaLnBrk="1" fontAlgn="auto" latinLnBrk="0" hangingPunct="1">
              <a:lnSpc>
                <a:spcPts val="2734"/>
              </a:lnSpc>
              <a:spcBef>
                <a:spcPts val="0"/>
              </a:spcBef>
              <a:spcAft>
                <a:spcPts val="0"/>
              </a:spcAft>
              <a:buClrTx/>
              <a:buSzTx/>
              <a:buFontTx/>
              <a:buNone/>
              <a:tabLst/>
              <a:defRPr/>
            </a:pPr>
            <a:r>
              <a:rPr kumimoji="0" lang="en-US" sz="2187" b="0" i="0" u="none" strike="noStrike" kern="1200" cap="none" spc="0" normalizeH="0" baseline="0" noProof="0" dirty="0">
                <a:ln>
                  <a:noFill/>
                </a:ln>
                <a:solidFill>
                  <a:srgbClr val="5955EB"/>
                </a:solidFill>
                <a:effectLst/>
                <a:uLnTx/>
                <a:uFillTx/>
                <a:latin typeface="Libre Baskerville" pitchFamily="34" charset="0"/>
                <a:ea typeface="Libre Baskerville" pitchFamily="34" charset="-122"/>
                <a:cs typeface="Libre Baskerville" pitchFamily="34" charset="-120"/>
              </a:rPr>
              <a:t>Productivity</a:t>
            </a:r>
            <a:endParaRPr kumimoji="0" lang="en-US" sz="2187"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 8"/>
          <p:cNvSpPr/>
          <p:nvPr/>
        </p:nvSpPr>
        <p:spPr>
          <a:xfrm>
            <a:off x="9449872" y="4560808"/>
            <a:ext cx="3156347" cy="1066205"/>
          </a:xfrm>
          <a:prstGeom prst="rect">
            <a:avLst/>
          </a:prstGeom>
          <a:noFill/>
          <a:ln/>
        </p:spPr>
        <p:txBody>
          <a:bodyPr wrap="square" rtlCol="0" anchor="t"/>
          <a:lstStyle/>
          <a:p>
            <a:pPr marL="0" marR="0" lvl="0" indent="0" algn="l" defTabSz="914400" rtl="0" eaLnBrk="1" fontAlgn="auto" latinLnBrk="0" hangingPunct="1">
              <a:lnSpc>
                <a:spcPts val="2799"/>
              </a:lnSpc>
              <a:spcBef>
                <a:spcPts val="0"/>
              </a:spcBef>
              <a:spcAft>
                <a:spcPts val="0"/>
              </a:spcAft>
              <a:buClrTx/>
              <a:buSzTx/>
              <a:buFontTx/>
              <a:buNone/>
              <a:tabLst/>
              <a:defRPr/>
            </a:pPr>
            <a:r>
              <a:rPr kumimoji="0" lang="en-US" sz="1750" b="0" i="0" u="none" strike="noStrike" kern="1200" cap="none" spc="0" normalizeH="0" baseline="0" noProof="0" dirty="0">
                <a:ln>
                  <a:noFill/>
                </a:ln>
                <a:solidFill>
                  <a:srgbClr val="49495A"/>
                </a:solidFill>
                <a:effectLst/>
                <a:uLnTx/>
                <a:uFillTx/>
                <a:latin typeface="Open Sans" pitchFamily="34" charset="0"/>
                <a:ea typeface="Open Sans" pitchFamily="34" charset="-122"/>
                <a:cs typeface="Open Sans" pitchFamily="34" charset="-120"/>
              </a:rPr>
              <a:t>Strong communication skills reduce misunderstandings and streamline workflows.</a:t>
            </a:r>
            <a:endParaRPr kumimoji="0" lang="en-US" sz="17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
        <p:nvSpPr>
          <p:cNvPr id="4" name="Text 2"/>
          <p:cNvSpPr/>
          <p:nvPr/>
        </p:nvSpPr>
        <p:spPr>
          <a:xfrm>
            <a:off x="2037993" y="1621036"/>
            <a:ext cx="10547628" cy="694373"/>
          </a:xfrm>
          <a:prstGeom prst="rect">
            <a:avLst/>
          </a:prstGeom>
          <a:noFill/>
          <a:ln/>
        </p:spPr>
        <p:txBody>
          <a:bodyPr wrap="none" rtlCol="0" anchor="t"/>
          <a:lstStyle/>
          <a:p>
            <a:pPr marL="0" marR="0" lvl="0" indent="0" algn="l" defTabSz="914400" rtl="0" eaLnBrk="1" fontAlgn="auto" latinLnBrk="0" hangingPunct="1">
              <a:lnSpc>
                <a:spcPts val="5468"/>
              </a:lnSpc>
              <a:spcBef>
                <a:spcPts val="0"/>
              </a:spcBef>
              <a:spcAft>
                <a:spcPts val="0"/>
              </a:spcAft>
              <a:buClrTx/>
              <a:buSzTx/>
              <a:buFontTx/>
              <a:buNone/>
              <a:tabLst/>
              <a:defRPr/>
            </a:pPr>
            <a:r>
              <a:rPr kumimoji="0" lang="en-US" sz="4374" b="0" i="0" u="none" strike="noStrike" kern="1200" cap="none" spc="0" normalizeH="0" baseline="0" noProof="0" dirty="0">
                <a:ln>
                  <a:noFill/>
                </a:ln>
                <a:solidFill>
                  <a:srgbClr val="5955EB"/>
                </a:solidFill>
                <a:effectLst/>
                <a:uLnTx/>
                <a:uFillTx/>
                <a:latin typeface="Libre Baskerville" pitchFamily="34" charset="0"/>
                <a:ea typeface="Libre Baskerville" pitchFamily="34" charset="-122"/>
                <a:cs typeface="Libre Baskerville" pitchFamily="34" charset="-120"/>
              </a:rPr>
              <a:t>Barriers to Effective Communication</a:t>
            </a:r>
            <a:endParaRPr kumimoji="0" lang="en-US" sz="4374"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hape 3"/>
          <p:cNvSpPr/>
          <p:nvPr/>
        </p:nvSpPr>
        <p:spPr>
          <a:xfrm>
            <a:off x="2037993" y="2759750"/>
            <a:ext cx="5166122" cy="1635562"/>
          </a:xfrm>
          <a:prstGeom prst="roundRect">
            <a:avLst>
              <a:gd name="adj" fmla="val 8151"/>
            </a:avLst>
          </a:prstGeom>
          <a:solidFill>
            <a:srgbClr val="DED6FF"/>
          </a:solidFill>
          <a:ln/>
        </p:spPr>
      </p:sp>
      <p:sp>
        <p:nvSpPr>
          <p:cNvPr id="6" name="Text 4"/>
          <p:cNvSpPr/>
          <p:nvPr/>
        </p:nvSpPr>
        <p:spPr>
          <a:xfrm>
            <a:off x="2260163" y="2981920"/>
            <a:ext cx="2884884" cy="347186"/>
          </a:xfrm>
          <a:prstGeom prst="rect">
            <a:avLst/>
          </a:prstGeom>
          <a:noFill/>
          <a:ln/>
        </p:spPr>
        <p:txBody>
          <a:bodyPr wrap="none" rtlCol="0" anchor="t"/>
          <a:lstStyle/>
          <a:p>
            <a:pPr marL="0" marR="0" lvl="0" indent="0" algn="l" defTabSz="914400" rtl="0" eaLnBrk="1" fontAlgn="auto" latinLnBrk="0" hangingPunct="1">
              <a:lnSpc>
                <a:spcPts val="2734"/>
              </a:lnSpc>
              <a:spcBef>
                <a:spcPts val="0"/>
              </a:spcBef>
              <a:spcAft>
                <a:spcPts val="0"/>
              </a:spcAft>
              <a:buClrTx/>
              <a:buSzTx/>
              <a:buFontTx/>
              <a:buNone/>
              <a:tabLst/>
              <a:defRPr/>
            </a:pPr>
            <a:r>
              <a:rPr kumimoji="0" lang="en-US" sz="2187" b="0" i="0" u="none" strike="noStrike" kern="1200" cap="none" spc="0" normalizeH="0" baseline="0" noProof="0" dirty="0">
                <a:ln>
                  <a:noFill/>
                </a:ln>
                <a:solidFill>
                  <a:srgbClr val="5955EB"/>
                </a:solidFill>
                <a:effectLst/>
                <a:uLnTx/>
                <a:uFillTx/>
                <a:latin typeface="Libre Baskerville" pitchFamily="34" charset="0"/>
                <a:ea typeface="Libre Baskerville" pitchFamily="34" charset="-122"/>
                <a:cs typeface="Libre Baskerville" pitchFamily="34" charset="-120"/>
              </a:rPr>
              <a:t>Cultural Differences</a:t>
            </a:r>
            <a:endParaRPr kumimoji="0" lang="en-US" sz="2187"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 5"/>
          <p:cNvSpPr/>
          <p:nvPr/>
        </p:nvSpPr>
        <p:spPr>
          <a:xfrm>
            <a:off x="2260163" y="3462338"/>
            <a:ext cx="4721781" cy="710803"/>
          </a:xfrm>
          <a:prstGeom prst="rect">
            <a:avLst/>
          </a:prstGeom>
          <a:noFill/>
          <a:ln/>
        </p:spPr>
        <p:txBody>
          <a:bodyPr wrap="square" rtlCol="0" anchor="t"/>
          <a:lstStyle/>
          <a:p>
            <a:pPr marL="0" marR="0" lvl="0" indent="0" algn="l" defTabSz="914400" rtl="0" eaLnBrk="1" fontAlgn="auto" latinLnBrk="0" hangingPunct="1">
              <a:lnSpc>
                <a:spcPts val="2799"/>
              </a:lnSpc>
              <a:spcBef>
                <a:spcPts val="0"/>
              </a:spcBef>
              <a:spcAft>
                <a:spcPts val="0"/>
              </a:spcAft>
              <a:buClrTx/>
              <a:buSzTx/>
              <a:buFontTx/>
              <a:buNone/>
              <a:tabLst/>
              <a:defRPr/>
            </a:pPr>
            <a:r>
              <a:rPr kumimoji="0" lang="en-US" sz="1750" b="0" i="0" u="none" strike="noStrike" kern="1200" cap="none" spc="0" normalizeH="0" baseline="0" noProof="0" dirty="0">
                <a:ln>
                  <a:noFill/>
                </a:ln>
                <a:solidFill>
                  <a:srgbClr val="49495A"/>
                </a:solidFill>
                <a:effectLst/>
                <a:uLnTx/>
                <a:uFillTx/>
                <a:latin typeface="Open Sans" pitchFamily="34" charset="0"/>
                <a:ea typeface="Open Sans" pitchFamily="34" charset="-122"/>
                <a:cs typeface="Open Sans" pitchFamily="34" charset="-120"/>
              </a:rPr>
              <a:t>Varied backgrounds and experiences can lead to misunderstandings.</a:t>
            </a:r>
            <a:endParaRPr kumimoji="0" lang="en-US" sz="17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Shape 6"/>
          <p:cNvSpPr/>
          <p:nvPr/>
        </p:nvSpPr>
        <p:spPr>
          <a:xfrm>
            <a:off x="7426285" y="2759750"/>
            <a:ext cx="5166122" cy="1635562"/>
          </a:xfrm>
          <a:prstGeom prst="roundRect">
            <a:avLst>
              <a:gd name="adj" fmla="val 8151"/>
            </a:avLst>
          </a:prstGeom>
          <a:solidFill>
            <a:srgbClr val="DED6FF"/>
          </a:solidFill>
          <a:ln/>
        </p:spPr>
      </p:sp>
      <p:sp>
        <p:nvSpPr>
          <p:cNvPr id="9" name="Text 7"/>
          <p:cNvSpPr/>
          <p:nvPr/>
        </p:nvSpPr>
        <p:spPr>
          <a:xfrm>
            <a:off x="7648456" y="2981920"/>
            <a:ext cx="3619024" cy="347186"/>
          </a:xfrm>
          <a:prstGeom prst="rect">
            <a:avLst/>
          </a:prstGeom>
          <a:noFill/>
          <a:ln/>
        </p:spPr>
        <p:txBody>
          <a:bodyPr wrap="none" rtlCol="0" anchor="t"/>
          <a:lstStyle/>
          <a:p>
            <a:pPr marL="0" marR="0" lvl="0" indent="0" algn="l" defTabSz="914400" rtl="0" eaLnBrk="1" fontAlgn="auto" latinLnBrk="0" hangingPunct="1">
              <a:lnSpc>
                <a:spcPts val="2734"/>
              </a:lnSpc>
              <a:spcBef>
                <a:spcPts val="0"/>
              </a:spcBef>
              <a:spcAft>
                <a:spcPts val="0"/>
              </a:spcAft>
              <a:buClrTx/>
              <a:buSzTx/>
              <a:buFontTx/>
              <a:buNone/>
              <a:tabLst/>
              <a:defRPr/>
            </a:pPr>
            <a:r>
              <a:rPr kumimoji="0" lang="en-US" sz="2187" b="0" i="0" u="none" strike="noStrike" kern="1200" cap="none" spc="0" normalizeH="0" baseline="0" noProof="0" dirty="0">
                <a:ln>
                  <a:noFill/>
                </a:ln>
                <a:solidFill>
                  <a:srgbClr val="5955EB"/>
                </a:solidFill>
                <a:effectLst/>
                <a:uLnTx/>
                <a:uFillTx/>
                <a:latin typeface="Libre Baskerville" pitchFamily="34" charset="0"/>
                <a:ea typeface="Libre Baskerville" pitchFamily="34" charset="-122"/>
                <a:cs typeface="Libre Baskerville" pitchFamily="34" charset="-120"/>
              </a:rPr>
              <a:t>Technological Challenges</a:t>
            </a:r>
            <a:endParaRPr kumimoji="0" lang="en-US" sz="2187"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 8"/>
          <p:cNvSpPr/>
          <p:nvPr/>
        </p:nvSpPr>
        <p:spPr>
          <a:xfrm>
            <a:off x="7648456" y="3462338"/>
            <a:ext cx="4721781" cy="710803"/>
          </a:xfrm>
          <a:prstGeom prst="rect">
            <a:avLst/>
          </a:prstGeom>
          <a:noFill/>
          <a:ln/>
        </p:spPr>
        <p:txBody>
          <a:bodyPr wrap="square" rtlCol="0" anchor="t"/>
          <a:lstStyle/>
          <a:p>
            <a:pPr marL="0" marR="0" lvl="0" indent="0" algn="l" defTabSz="914400" rtl="0" eaLnBrk="1" fontAlgn="auto" latinLnBrk="0" hangingPunct="1">
              <a:lnSpc>
                <a:spcPts val="2799"/>
              </a:lnSpc>
              <a:spcBef>
                <a:spcPts val="0"/>
              </a:spcBef>
              <a:spcAft>
                <a:spcPts val="0"/>
              </a:spcAft>
              <a:buClrTx/>
              <a:buSzTx/>
              <a:buFontTx/>
              <a:buNone/>
              <a:tabLst/>
              <a:defRPr/>
            </a:pPr>
            <a:r>
              <a:rPr kumimoji="0" lang="en-US" sz="1750" b="0" i="0" u="none" strike="noStrike" kern="1200" cap="none" spc="0" normalizeH="0" baseline="0" noProof="0" dirty="0">
                <a:ln>
                  <a:noFill/>
                </a:ln>
                <a:solidFill>
                  <a:srgbClr val="49495A"/>
                </a:solidFill>
                <a:effectLst/>
                <a:uLnTx/>
                <a:uFillTx/>
                <a:latin typeface="Open Sans" pitchFamily="34" charset="0"/>
                <a:ea typeface="Open Sans" pitchFamily="34" charset="-122"/>
                <a:cs typeface="Open Sans" pitchFamily="34" charset="-120"/>
              </a:rPr>
              <a:t>Remote work and virtual meetings increase opportunities for miscommunication.</a:t>
            </a:r>
            <a:endParaRPr kumimoji="0" lang="en-US" sz="17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Shape 9"/>
          <p:cNvSpPr/>
          <p:nvPr/>
        </p:nvSpPr>
        <p:spPr>
          <a:xfrm>
            <a:off x="2037993" y="4617482"/>
            <a:ext cx="5166122" cy="1990963"/>
          </a:xfrm>
          <a:prstGeom prst="roundRect">
            <a:avLst>
              <a:gd name="adj" fmla="val 6696"/>
            </a:avLst>
          </a:prstGeom>
          <a:solidFill>
            <a:srgbClr val="DED6FF"/>
          </a:solidFill>
          <a:ln/>
        </p:spPr>
      </p:sp>
      <p:sp>
        <p:nvSpPr>
          <p:cNvPr id="12" name="Text 10"/>
          <p:cNvSpPr/>
          <p:nvPr/>
        </p:nvSpPr>
        <p:spPr>
          <a:xfrm>
            <a:off x="2260163" y="4839653"/>
            <a:ext cx="2777490" cy="347186"/>
          </a:xfrm>
          <a:prstGeom prst="rect">
            <a:avLst/>
          </a:prstGeom>
          <a:noFill/>
          <a:ln/>
        </p:spPr>
        <p:txBody>
          <a:bodyPr wrap="none" rtlCol="0" anchor="t"/>
          <a:lstStyle/>
          <a:p>
            <a:pPr marL="0" marR="0" lvl="0" indent="0" algn="l" defTabSz="914400" rtl="0" eaLnBrk="1" fontAlgn="auto" latinLnBrk="0" hangingPunct="1">
              <a:lnSpc>
                <a:spcPts val="2734"/>
              </a:lnSpc>
              <a:spcBef>
                <a:spcPts val="0"/>
              </a:spcBef>
              <a:spcAft>
                <a:spcPts val="0"/>
              </a:spcAft>
              <a:buClrTx/>
              <a:buSzTx/>
              <a:buFontTx/>
              <a:buNone/>
              <a:tabLst/>
              <a:defRPr/>
            </a:pPr>
            <a:r>
              <a:rPr kumimoji="0" lang="en-US" sz="2187" b="0" i="0" u="none" strike="noStrike" kern="1200" cap="none" spc="0" normalizeH="0" baseline="0" noProof="0" dirty="0">
                <a:ln>
                  <a:noFill/>
                </a:ln>
                <a:solidFill>
                  <a:srgbClr val="5955EB"/>
                </a:solidFill>
                <a:effectLst/>
                <a:uLnTx/>
                <a:uFillTx/>
                <a:latin typeface="Libre Baskerville" pitchFamily="34" charset="0"/>
                <a:ea typeface="Libre Baskerville" pitchFamily="34" charset="-122"/>
                <a:cs typeface="Libre Baskerville" pitchFamily="34" charset="-120"/>
              </a:rPr>
              <a:t>Emotional Biases</a:t>
            </a:r>
            <a:endParaRPr kumimoji="0" lang="en-US" sz="2187"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 11"/>
          <p:cNvSpPr/>
          <p:nvPr/>
        </p:nvSpPr>
        <p:spPr>
          <a:xfrm>
            <a:off x="2260163" y="5320070"/>
            <a:ext cx="4721781" cy="710803"/>
          </a:xfrm>
          <a:prstGeom prst="rect">
            <a:avLst/>
          </a:prstGeom>
          <a:noFill/>
          <a:ln/>
        </p:spPr>
        <p:txBody>
          <a:bodyPr wrap="square" rtlCol="0" anchor="t"/>
          <a:lstStyle/>
          <a:p>
            <a:pPr marL="0" marR="0" lvl="0" indent="0" algn="l" defTabSz="914400" rtl="0" eaLnBrk="1" fontAlgn="auto" latinLnBrk="0" hangingPunct="1">
              <a:lnSpc>
                <a:spcPts val="2799"/>
              </a:lnSpc>
              <a:spcBef>
                <a:spcPts val="0"/>
              </a:spcBef>
              <a:spcAft>
                <a:spcPts val="0"/>
              </a:spcAft>
              <a:buClrTx/>
              <a:buSzTx/>
              <a:buFontTx/>
              <a:buNone/>
              <a:tabLst/>
              <a:defRPr/>
            </a:pPr>
            <a:r>
              <a:rPr kumimoji="0" lang="en-US" sz="1750" b="0" i="0" u="none" strike="noStrike" kern="1200" cap="none" spc="0" normalizeH="0" baseline="0" noProof="0" dirty="0">
                <a:ln>
                  <a:noFill/>
                </a:ln>
                <a:solidFill>
                  <a:srgbClr val="49495A"/>
                </a:solidFill>
                <a:effectLst/>
                <a:uLnTx/>
                <a:uFillTx/>
                <a:latin typeface="Open Sans" pitchFamily="34" charset="0"/>
                <a:ea typeface="Open Sans" pitchFamily="34" charset="-122"/>
                <a:cs typeface="Open Sans" pitchFamily="34" charset="-120"/>
              </a:rPr>
              <a:t>Personal emotions can cloud objectivity and make it difficult to listen effectively.</a:t>
            </a:r>
            <a:endParaRPr kumimoji="0" lang="en-US" sz="17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Shape 12"/>
          <p:cNvSpPr/>
          <p:nvPr/>
        </p:nvSpPr>
        <p:spPr>
          <a:xfrm>
            <a:off x="7426285" y="4617482"/>
            <a:ext cx="5166122" cy="1990963"/>
          </a:xfrm>
          <a:prstGeom prst="roundRect">
            <a:avLst>
              <a:gd name="adj" fmla="val 6696"/>
            </a:avLst>
          </a:prstGeom>
          <a:solidFill>
            <a:srgbClr val="DED6FF"/>
          </a:solidFill>
          <a:ln/>
        </p:spPr>
      </p:sp>
      <p:sp>
        <p:nvSpPr>
          <p:cNvPr id="15" name="Text 13"/>
          <p:cNvSpPr/>
          <p:nvPr/>
        </p:nvSpPr>
        <p:spPr>
          <a:xfrm>
            <a:off x="7648456" y="4839653"/>
            <a:ext cx="2777490" cy="347186"/>
          </a:xfrm>
          <a:prstGeom prst="rect">
            <a:avLst/>
          </a:prstGeom>
          <a:noFill/>
          <a:ln/>
        </p:spPr>
        <p:txBody>
          <a:bodyPr wrap="none" rtlCol="0" anchor="t"/>
          <a:lstStyle/>
          <a:p>
            <a:pPr marL="0" marR="0" lvl="0" indent="0" algn="l" defTabSz="914400" rtl="0" eaLnBrk="1" fontAlgn="auto" latinLnBrk="0" hangingPunct="1">
              <a:lnSpc>
                <a:spcPts val="2734"/>
              </a:lnSpc>
              <a:spcBef>
                <a:spcPts val="0"/>
              </a:spcBef>
              <a:spcAft>
                <a:spcPts val="0"/>
              </a:spcAft>
              <a:buClrTx/>
              <a:buSzTx/>
              <a:buFontTx/>
              <a:buNone/>
              <a:tabLst/>
              <a:defRPr/>
            </a:pPr>
            <a:r>
              <a:rPr kumimoji="0" lang="en-US" sz="2187" b="0" i="0" u="none" strike="noStrike" kern="1200" cap="none" spc="0" normalizeH="0" baseline="0" noProof="0" dirty="0">
                <a:ln>
                  <a:noFill/>
                </a:ln>
                <a:solidFill>
                  <a:srgbClr val="5955EB"/>
                </a:solidFill>
                <a:effectLst/>
                <a:uLnTx/>
                <a:uFillTx/>
                <a:latin typeface="Libre Baskerville" pitchFamily="34" charset="0"/>
                <a:ea typeface="Libre Baskerville" pitchFamily="34" charset="-122"/>
                <a:cs typeface="Libre Baskerville" pitchFamily="34" charset="-120"/>
              </a:rPr>
              <a:t>Lack of Clarity</a:t>
            </a:r>
            <a:endParaRPr kumimoji="0" lang="en-US" sz="2187"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 14"/>
          <p:cNvSpPr/>
          <p:nvPr/>
        </p:nvSpPr>
        <p:spPr>
          <a:xfrm>
            <a:off x="7648456" y="5320070"/>
            <a:ext cx="4721781" cy="1066205"/>
          </a:xfrm>
          <a:prstGeom prst="rect">
            <a:avLst/>
          </a:prstGeom>
          <a:noFill/>
          <a:ln/>
        </p:spPr>
        <p:txBody>
          <a:bodyPr wrap="square" rtlCol="0" anchor="t"/>
          <a:lstStyle/>
          <a:p>
            <a:pPr marL="0" marR="0" lvl="0" indent="0" algn="l" defTabSz="914400" rtl="0" eaLnBrk="1" fontAlgn="auto" latinLnBrk="0" hangingPunct="1">
              <a:lnSpc>
                <a:spcPts val="2799"/>
              </a:lnSpc>
              <a:spcBef>
                <a:spcPts val="0"/>
              </a:spcBef>
              <a:spcAft>
                <a:spcPts val="0"/>
              </a:spcAft>
              <a:buClrTx/>
              <a:buSzTx/>
              <a:buFontTx/>
              <a:buNone/>
              <a:tabLst/>
              <a:defRPr/>
            </a:pPr>
            <a:r>
              <a:rPr kumimoji="0" lang="en-US" sz="1750" b="0" i="0" u="none" strike="noStrike" kern="1200" cap="none" spc="0" normalizeH="0" baseline="0" noProof="0" dirty="0">
                <a:ln>
                  <a:noFill/>
                </a:ln>
                <a:solidFill>
                  <a:srgbClr val="49495A"/>
                </a:solidFill>
                <a:effectLst/>
                <a:uLnTx/>
                <a:uFillTx/>
                <a:latin typeface="Open Sans" pitchFamily="34" charset="0"/>
                <a:ea typeface="Open Sans" pitchFamily="34" charset="-122"/>
                <a:cs typeface="Open Sans" pitchFamily="34" charset="-120"/>
              </a:rPr>
              <a:t>Unclear or ambiguous messages prevent the receiver from understanding the intended meaning.</a:t>
            </a:r>
            <a:endParaRPr kumimoji="0" lang="en-US" sz="17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pic>
        <p:nvPicPr>
          <p:cNvPr id="4" name="Image 0" descr="preencoded.png"/>
          <p:cNvPicPr>
            <a:picLocks noChangeAspect="1"/>
          </p:cNvPicPr>
          <p:nvPr/>
        </p:nvPicPr>
        <p:blipFill>
          <a:blip r:embed="rId3"/>
          <a:stretch>
            <a:fillRect/>
          </a:stretch>
        </p:blipFill>
        <p:spPr>
          <a:xfrm>
            <a:off x="10980420" y="0"/>
            <a:ext cx="3657600" cy="8229600"/>
          </a:xfrm>
          <a:prstGeom prst="rect">
            <a:avLst/>
          </a:prstGeom>
        </p:spPr>
      </p:pic>
      <p:sp>
        <p:nvSpPr>
          <p:cNvPr id="5" name="Text 2"/>
          <p:cNvSpPr/>
          <p:nvPr/>
        </p:nvSpPr>
        <p:spPr>
          <a:xfrm>
            <a:off x="826294" y="607576"/>
            <a:ext cx="9320213" cy="1377077"/>
          </a:xfrm>
          <a:prstGeom prst="rect">
            <a:avLst/>
          </a:prstGeom>
          <a:noFill/>
          <a:ln/>
        </p:spPr>
        <p:txBody>
          <a:bodyPr wrap="square" rtlCol="0" anchor="t"/>
          <a:lstStyle/>
          <a:p>
            <a:pPr marL="0" marR="0" lvl="0" indent="0" algn="l" defTabSz="914400" rtl="0" eaLnBrk="1" fontAlgn="auto" latinLnBrk="0" hangingPunct="1">
              <a:lnSpc>
                <a:spcPts val="5422"/>
              </a:lnSpc>
              <a:spcBef>
                <a:spcPts val="0"/>
              </a:spcBef>
              <a:spcAft>
                <a:spcPts val="0"/>
              </a:spcAft>
              <a:buClrTx/>
              <a:buSzTx/>
              <a:buFontTx/>
              <a:buNone/>
              <a:tabLst/>
              <a:defRPr/>
            </a:pPr>
            <a:r>
              <a:rPr kumimoji="0" lang="en-US" sz="4338" b="0" i="0" u="none" strike="noStrike" kern="1200" cap="none" spc="0" normalizeH="0" baseline="0" noProof="0" dirty="0">
                <a:ln>
                  <a:noFill/>
                </a:ln>
                <a:solidFill>
                  <a:srgbClr val="5955EB"/>
                </a:solidFill>
                <a:effectLst/>
                <a:uLnTx/>
                <a:uFillTx/>
                <a:latin typeface="Libre Baskerville" pitchFamily="34" charset="0"/>
                <a:ea typeface="Libre Baskerville" pitchFamily="34" charset="-122"/>
                <a:cs typeface="Libre Baskerville" pitchFamily="34" charset="-120"/>
              </a:rPr>
              <a:t>Setting SMART Goals for the Workshop</a:t>
            </a:r>
            <a:endParaRPr kumimoji="0" lang="en-US" sz="433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hape 3"/>
          <p:cNvSpPr/>
          <p:nvPr/>
        </p:nvSpPr>
        <p:spPr>
          <a:xfrm>
            <a:off x="1134785" y="2315170"/>
            <a:ext cx="44053" cy="5306854"/>
          </a:xfrm>
          <a:prstGeom prst="rect">
            <a:avLst/>
          </a:prstGeom>
          <a:solidFill>
            <a:srgbClr val="B8B7E0"/>
          </a:solidFill>
          <a:ln/>
        </p:spPr>
      </p:sp>
      <p:sp>
        <p:nvSpPr>
          <p:cNvPr id="7" name="Shape 4"/>
          <p:cNvSpPr/>
          <p:nvPr/>
        </p:nvSpPr>
        <p:spPr>
          <a:xfrm>
            <a:off x="1404699" y="2713077"/>
            <a:ext cx="771168" cy="44053"/>
          </a:xfrm>
          <a:prstGeom prst="rect">
            <a:avLst/>
          </a:prstGeom>
          <a:solidFill>
            <a:srgbClr val="B8B7E0"/>
          </a:solidFill>
          <a:ln/>
        </p:spPr>
      </p:sp>
      <p:sp>
        <p:nvSpPr>
          <p:cNvPr id="8" name="Shape 5"/>
          <p:cNvSpPr/>
          <p:nvPr/>
        </p:nvSpPr>
        <p:spPr>
          <a:xfrm>
            <a:off x="908923" y="2487335"/>
            <a:ext cx="495776" cy="495776"/>
          </a:xfrm>
          <a:prstGeom prst="roundRect">
            <a:avLst>
              <a:gd name="adj" fmla="val 26669"/>
            </a:avLst>
          </a:prstGeom>
          <a:solidFill>
            <a:srgbClr val="DED6FF"/>
          </a:solidFill>
          <a:ln/>
        </p:spPr>
      </p:sp>
      <p:sp>
        <p:nvSpPr>
          <p:cNvPr id="9" name="Text 6"/>
          <p:cNvSpPr/>
          <p:nvPr/>
        </p:nvSpPr>
        <p:spPr>
          <a:xfrm>
            <a:off x="1083112" y="2528649"/>
            <a:ext cx="147399" cy="413147"/>
          </a:xfrm>
          <a:prstGeom prst="rect">
            <a:avLst/>
          </a:prstGeom>
          <a:noFill/>
          <a:ln/>
        </p:spPr>
        <p:txBody>
          <a:bodyPr wrap="none" rtlCol="0" anchor="t"/>
          <a:lstStyle/>
          <a:p>
            <a:pPr marL="0" marR="0" lvl="0" indent="0" algn="ctr" defTabSz="914400" rtl="0" eaLnBrk="1" fontAlgn="auto" latinLnBrk="0" hangingPunct="1">
              <a:lnSpc>
                <a:spcPts val="3253"/>
              </a:lnSpc>
              <a:spcBef>
                <a:spcPts val="0"/>
              </a:spcBef>
              <a:spcAft>
                <a:spcPts val="0"/>
              </a:spcAft>
              <a:buClrTx/>
              <a:buSzTx/>
              <a:buFontTx/>
              <a:buNone/>
              <a:tabLst/>
              <a:defRPr/>
            </a:pPr>
            <a:r>
              <a:rPr kumimoji="0" lang="en-US" sz="2603" b="0" i="0" u="none" strike="noStrike" kern="1200" cap="none" spc="0" normalizeH="0" baseline="0" noProof="0" dirty="0">
                <a:ln>
                  <a:noFill/>
                </a:ln>
                <a:solidFill>
                  <a:srgbClr val="5955EB"/>
                </a:solidFill>
                <a:effectLst/>
                <a:uLnTx/>
                <a:uFillTx/>
                <a:latin typeface="Libre Baskerville" pitchFamily="34" charset="0"/>
                <a:ea typeface="Libre Baskerville" pitchFamily="34" charset="-122"/>
                <a:cs typeface="Libre Baskerville" pitchFamily="34" charset="-120"/>
              </a:rPr>
              <a:t>1</a:t>
            </a:r>
            <a:endParaRPr kumimoji="0" lang="en-US" sz="260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 7"/>
          <p:cNvSpPr/>
          <p:nvPr/>
        </p:nvSpPr>
        <p:spPr>
          <a:xfrm>
            <a:off x="2368748" y="2535436"/>
            <a:ext cx="2754511" cy="344329"/>
          </a:xfrm>
          <a:prstGeom prst="rect">
            <a:avLst/>
          </a:prstGeom>
          <a:noFill/>
          <a:ln/>
        </p:spPr>
        <p:txBody>
          <a:bodyPr wrap="none" rtlCol="0" anchor="t"/>
          <a:lstStyle/>
          <a:p>
            <a:pPr marL="0" marR="0" lvl="0" indent="0" algn="l" defTabSz="914400" rtl="0" eaLnBrk="1" fontAlgn="auto" latinLnBrk="0" hangingPunct="1">
              <a:lnSpc>
                <a:spcPts val="2711"/>
              </a:lnSpc>
              <a:spcBef>
                <a:spcPts val="0"/>
              </a:spcBef>
              <a:spcAft>
                <a:spcPts val="0"/>
              </a:spcAft>
              <a:buClrTx/>
              <a:buSzTx/>
              <a:buFontTx/>
              <a:buNone/>
              <a:tabLst/>
              <a:defRPr/>
            </a:pPr>
            <a:r>
              <a:rPr kumimoji="0" lang="en-US" sz="2169" b="0" i="0" u="none" strike="noStrike" kern="1200" cap="none" spc="0" normalizeH="0" baseline="0" noProof="0" dirty="0">
                <a:ln>
                  <a:noFill/>
                </a:ln>
                <a:solidFill>
                  <a:srgbClr val="5955EB"/>
                </a:solidFill>
                <a:effectLst/>
                <a:uLnTx/>
                <a:uFillTx/>
                <a:latin typeface="Libre Baskerville" pitchFamily="34" charset="0"/>
                <a:ea typeface="Libre Baskerville" pitchFamily="34" charset="-122"/>
                <a:cs typeface="Libre Baskerville" pitchFamily="34" charset="-120"/>
              </a:rPr>
              <a:t>Specific</a:t>
            </a:r>
            <a:endParaRPr kumimoji="0" lang="en-US" sz="2169"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 8"/>
          <p:cNvSpPr/>
          <p:nvPr/>
        </p:nvSpPr>
        <p:spPr>
          <a:xfrm>
            <a:off x="2368748" y="3011924"/>
            <a:ext cx="7777758" cy="705088"/>
          </a:xfrm>
          <a:prstGeom prst="rect">
            <a:avLst/>
          </a:prstGeom>
          <a:noFill/>
          <a:ln/>
        </p:spPr>
        <p:txBody>
          <a:bodyPr wrap="square" rtlCol="0" anchor="t"/>
          <a:lstStyle/>
          <a:p>
            <a:pPr marL="0" marR="0" lvl="0" indent="0" algn="l" defTabSz="914400" rtl="0" eaLnBrk="1" fontAlgn="auto" latinLnBrk="0" hangingPunct="1">
              <a:lnSpc>
                <a:spcPts val="2776"/>
              </a:lnSpc>
              <a:spcBef>
                <a:spcPts val="0"/>
              </a:spcBef>
              <a:spcAft>
                <a:spcPts val="0"/>
              </a:spcAft>
              <a:buClrTx/>
              <a:buSzTx/>
              <a:buFontTx/>
              <a:buNone/>
              <a:tabLst/>
              <a:defRPr/>
            </a:pPr>
            <a:r>
              <a:rPr kumimoji="0" lang="en-US" sz="1735" b="0" i="0" u="none" strike="noStrike" kern="1200" cap="none" spc="0" normalizeH="0" baseline="0" noProof="0" dirty="0">
                <a:ln>
                  <a:noFill/>
                </a:ln>
                <a:solidFill>
                  <a:srgbClr val="49495A"/>
                </a:solidFill>
                <a:effectLst/>
                <a:uLnTx/>
                <a:uFillTx/>
                <a:latin typeface="Open Sans" pitchFamily="34" charset="0"/>
                <a:ea typeface="Open Sans" pitchFamily="34" charset="-122"/>
                <a:cs typeface="Open Sans" pitchFamily="34" charset="-120"/>
              </a:rPr>
              <a:t>Identify concrete communication skills you want to improve, such as public speaking or active listening.</a:t>
            </a:r>
            <a:endParaRPr kumimoji="0" lang="en-US" sz="1735"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Shape 9"/>
          <p:cNvSpPr/>
          <p:nvPr/>
        </p:nvSpPr>
        <p:spPr>
          <a:xfrm>
            <a:off x="1404699" y="4555450"/>
            <a:ext cx="771168" cy="44053"/>
          </a:xfrm>
          <a:prstGeom prst="rect">
            <a:avLst/>
          </a:prstGeom>
          <a:solidFill>
            <a:srgbClr val="B8B7E0"/>
          </a:solidFill>
          <a:ln/>
        </p:spPr>
      </p:sp>
      <p:sp>
        <p:nvSpPr>
          <p:cNvPr id="13" name="Shape 10"/>
          <p:cNvSpPr/>
          <p:nvPr/>
        </p:nvSpPr>
        <p:spPr>
          <a:xfrm>
            <a:off x="908923" y="4329708"/>
            <a:ext cx="495776" cy="495776"/>
          </a:xfrm>
          <a:prstGeom prst="roundRect">
            <a:avLst>
              <a:gd name="adj" fmla="val 26669"/>
            </a:avLst>
          </a:prstGeom>
          <a:solidFill>
            <a:srgbClr val="DED6FF"/>
          </a:solidFill>
          <a:ln/>
        </p:spPr>
      </p:sp>
      <p:sp>
        <p:nvSpPr>
          <p:cNvPr id="14" name="Text 11"/>
          <p:cNvSpPr/>
          <p:nvPr/>
        </p:nvSpPr>
        <p:spPr>
          <a:xfrm>
            <a:off x="1055013" y="4371023"/>
            <a:ext cx="203597" cy="413147"/>
          </a:xfrm>
          <a:prstGeom prst="rect">
            <a:avLst/>
          </a:prstGeom>
          <a:noFill/>
          <a:ln/>
        </p:spPr>
        <p:txBody>
          <a:bodyPr wrap="none" rtlCol="0" anchor="t"/>
          <a:lstStyle/>
          <a:p>
            <a:pPr marL="0" marR="0" lvl="0" indent="0" algn="ctr" defTabSz="914400" rtl="0" eaLnBrk="1" fontAlgn="auto" latinLnBrk="0" hangingPunct="1">
              <a:lnSpc>
                <a:spcPts val="3253"/>
              </a:lnSpc>
              <a:spcBef>
                <a:spcPts val="0"/>
              </a:spcBef>
              <a:spcAft>
                <a:spcPts val="0"/>
              </a:spcAft>
              <a:buClrTx/>
              <a:buSzTx/>
              <a:buFontTx/>
              <a:buNone/>
              <a:tabLst/>
              <a:defRPr/>
            </a:pPr>
            <a:r>
              <a:rPr kumimoji="0" lang="en-US" sz="2603" b="0" i="0" u="none" strike="noStrike" kern="1200" cap="none" spc="0" normalizeH="0" baseline="0" noProof="0" dirty="0">
                <a:ln>
                  <a:noFill/>
                </a:ln>
                <a:solidFill>
                  <a:srgbClr val="5955EB"/>
                </a:solidFill>
                <a:effectLst/>
                <a:uLnTx/>
                <a:uFillTx/>
                <a:latin typeface="Libre Baskerville" pitchFamily="34" charset="0"/>
                <a:ea typeface="Libre Baskerville" pitchFamily="34" charset="-122"/>
                <a:cs typeface="Libre Baskerville" pitchFamily="34" charset="-120"/>
              </a:rPr>
              <a:t>2</a:t>
            </a:r>
            <a:endParaRPr kumimoji="0" lang="en-US" sz="260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 12"/>
          <p:cNvSpPr/>
          <p:nvPr/>
        </p:nvSpPr>
        <p:spPr>
          <a:xfrm>
            <a:off x="2368748" y="4377809"/>
            <a:ext cx="2754511" cy="344329"/>
          </a:xfrm>
          <a:prstGeom prst="rect">
            <a:avLst/>
          </a:prstGeom>
          <a:noFill/>
          <a:ln/>
        </p:spPr>
        <p:txBody>
          <a:bodyPr wrap="none" rtlCol="0" anchor="t"/>
          <a:lstStyle/>
          <a:p>
            <a:pPr marL="0" marR="0" lvl="0" indent="0" algn="l" defTabSz="914400" rtl="0" eaLnBrk="1" fontAlgn="auto" latinLnBrk="0" hangingPunct="1">
              <a:lnSpc>
                <a:spcPts val="2711"/>
              </a:lnSpc>
              <a:spcBef>
                <a:spcPts val="0"/>
              </a:spcBef>
              <a:spcAft>
                <a:spcPts val="0"/>
              </a:spcAft>
              <a:buClrTx/>
              <a:buSzTx/>
              <a:buFontTx/>
              <a:buNone/>
              <a:tabLst/>
              <a:defRPr/>
            </a:pPr>
            <a:r>
              <a:rPr kumimoji="0" lang="en-US" sz="2169" b="0" i="0" u="none" strike="noStrike" kern="1200" cap="none" spc="0" normalizeH="0" baseline="0" noProof="0" dirty="0">
                <a:ln>
                  <a:noFill/>
                </a:ln>
                <a:solidFill>
                  <a:srgbClr val="5955EB"/>
                </a:solidFill>
                <a:effectLst/>
                <a:uLnTx/>
                <a:uFillTx/>
                <a:latin typeface="Libre Baskerville" pitchFamily="34" charset="0"/>
                <a:ea typeface="Libre Baskerville" pitchFamily="34" charset="-122"/>
                <a:cs typeface="Libre Baskerville" pitchFamily="34" charset="-120"/>
              </a:rPr>
              <a:t>Measurable</a:t>
            </a:r>
            <a:endParaRPr kumimoji="0" lang="en-US" sz="2169"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 13"/>
          <p:cNvSpPr/>
          <p:nvPr/>
        </p:nvSpPr>
        <p:spPr>
          <a:xfrm>
            <a:off x="2368748" y="4854297"/>
            <a:ext cx="7777758" cy="705088"/>
          </a:xfrm>
          <a:prstGeom prst="rect">
            <a:avLst/>
          </a:prstGeom>
          <a:noFill/>
          <a:ln/>
        </p:spPr>
        <p:txBody>
          <a:bodyPr wrap="square" rtlCol="0" anchor="t"/>
          <a:lstStyle/>
          <a:p>
            <a:pPr marL="0" marR="0" lvl="0" indent="0" algn="l" defTabSz="914400" rtl="0" eaLnBrk="1" fontAlgn="auto" latinLnBrk="0" hangingPunct="1">
              <a:lnSpc>
                <a:spcPts val="2776"/>
              </a:lnSpc>
              <a:spcBef>
                <a:spcPts val="0"/>
              </a:spcBef>
              <a:spcAft>
                <a:spcPts val="0"/>
              </a:spcAft>
              <a:buClrTx/>
              <a:buSzTx/>
              <a:buFontTx/>
              <a:buNone/>
              <a:tabLst/>
              <a:defRPr/>
            </a:pPr>
            <a:r>
              <a:rPr kumimoji="0" lang="en-US" sz="1735" b="0" i="0" u="none" strike="noStrike" kern="1200" cap="none" spc="0" normalizeH="0" baseline="0" noProof="0" dirty="0">
                <a:ln>
                  <a:noFill/>
                </a:ln>
                <a:solidFill>
                  <a:srgbClr val="49495A"/>
                </a:solidFill>
                <a:effectLst/>
                <a:uLnTx/>
                <a:uFillTx/>
                <a:latin typeface="Open Sans" pitchFamily="34" charset="0"/>
                <a:ea typeface="Open Sans" pitchFamily="34" charset="-122"/>
                <a:cs typeface="Open Sans" pitchFamily="34" charset="-120"/>
              </a:rPr>
              <a:t>Determine how you will track your progress, such as receiving feedback from colleagues.</a:t>
            </a:r>
            <a:endParaRPr kumimoji="0" lang="en-US" sz="1735"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Shape 14"/>
          <p:cNvSpPr/>
          <p:nvPr/>
        </p:nvSpPr>
        <p:spPr>
          <a:xfrm>
            <a:off x="1404699" y="6397823"/>
            <a:ext cx="771168" cy="44053"/>
          </a:xfrm>
          <a:prstGeom prst="rect">
            <a:avLst/>
          </a:prstGeom>
          <a:solidFill>
            <a:srgbClr val="B8B7E0"/>
          </a:solidFill>
          <a:ln/>
        </p:spPr>
      </p:sp>
      <p:sp>
        <p:nvSpPr>
          <p:cNvPr id="18" name="Shape 15"/>
          <p:cNvSpPr/>
          <p:nvPr/>
        </p:nvSpPr>
        <p:spPr>
          <a:xfrm>
            <a:off x="908923" y="6172081"/>
            <a:ext cx="495776" cy="495776"/>
          </a:xfrm>
          <a:prstGeom prst="roundRect">
            <a:avLst>
              <a:gd name="adj" fmla="val 26669"/>
            </a:avLst>
          </a:prstGeom>
          <a:solidFill>
            <a:srgbClr val="DED6FF"/>
          </a:solidFill>
          <a:ln/>
        </p:spPr>
      </p:sp>
      <p:sp>
        <p:nvSpPr>
          <p:cNvPr id="19" name="Text 16"/>
          <p:cNvSpPr/>
          <p:nvPr/>
        </p:nvSpPr>
        <p:spPr>
          <a:xfrm>
            <a:off x="1055013" y="6213396"/>
            <a:ext cx="203597" cy="413147"/>
          </a:xfrm>
          <a:prstGeom prst="rect">
            <a:avLst/>
          </a:prstGeom>
          <a:noFill/>
          <a:ln/>
        </p:spPr>
        <p:txBody>
          <a:bodyPr wrap="none" rtlCol="0" anchor="t"/>
          <a:lstStyle/>
          <a:p>
            <a:pPr marL="0" marR="0" lvl="0" indent="0" algn="ctr" defTabSz="914400" rtl="0" eaLnBrk="1" fontAlgn="auto" latinLnBrk="0" hangingPunct="1">
              <a:lnSpc>
                <a:spcPts val="3253"/>
              </a:lnSpc>
              <a:spcBef>
                <a:spcPts val="0"/>
              </a:spcBef>
              <a:spcAft>
                <a:spcPts val="0"/>
              </a:spcAft>
              <a:buClrTx/>
              <a:buSzTx/>
              <a:buFontTx/>
              <a:buNone/>
              <a:tabLst/>
              <a:defRPr/>
            </a:pPr>
            <a:r>
              <a:rPr kumimoji="0" lang="en-US" sz="2603" b="0" i="0" u="none" strike="noStrike" kern="1200" cap="none" spc="0" normalizeH="0" baseline="0" noProof="0" dirty="0">
                <a:ln>
                  <a:noFill/>
                </a:ln>
                <a:solidFill>
                  <a:srgbClr val="5955EB"/>
                </a:solidFill>
                <a:effectLst/>
                <a:uLnTx/>
                <a:uFillTx/>
                <a:latin typeface="Libre Baskerville" pitchFamily="34" charset="0"/>
                <a:ea typeface="Libre Baskerville" pitchFamily="34" charset="-122"/>
                <a:cs typeface="Libre Baskerville" pitchFamily="34" charset="-120"/>
              </a:rPr>
              <a:t>3</a:t>
            </a:r>
            <a:endParaRPr kumimoji="0" lang="en-US" sz="260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ext 17"/>
          <p:cNvSpPr/>
          <p:nvPr/>
        </p:nvSpPr>
        <p:spPr>
          <a:xfrm>
            <a:off x="2368748" y="6220182"/>
            <a:ext cx="2754511" cy="344329"/>
          </a:xfrm>
          <a:prstGeom prst="rect">
            <a:avLst/>
          </a:prstGeom>
          <a:noFill/>
          <a:ln/>
        </p:spPr>
        <p:txBody>
          <a:bodyPr wrap="none" rtlCol="0" anchor="t"/>
          <a:lstStyle/>
          <a:p>
            <a:pPr marL="0" marR="0" lvl="0" indent="0" algn="l" defTabSz="914400" rtl="0" eaLnBrk="1" fontAlgn="auto" latinLnBrk="0" hangingPunct="1">
              <a:lnSpc>
                <a:spcPts val="2711"/>
              </a:lnSpc>
              <a:spcBef>
                <a:spcPts val="0"/>
              </a:spcBef>
              <a:spcAft>
                <a:spcPts val="0"/>
              </a:spcAft>
              <a:buClrTx/>
              <a:buSzTx/>
              <a:buFontTx/>
              <a:buNone/>
              <a:tabLst/>
              <a:defRPr/>
            </a:pPr>
            <a:r>
              <a:rPr kumimoji="0" lang="en-US" sz="2169" b="0" i="0" u="none" strike="noStrike" kern="1200" cap="none" spc="0" normalizeH="0" baseline="0" noProof="0" dirty="0">
                <a:ln>
                  <a:noFill/>
                </a:ln>
                <a:solidFill>
                  <a:srgbClr val="5955EB"/>
                </a:solidFill>
                <a:effectLst/>
                <a:uLnTx/>
                <a:uFillTx/>
                <a:latin typeface="Libre Baskerville" pitchFamily="34" charset="0"/>
                <a:ea typeface="Libre Baskerville" pitchFamily="34" charset="-122"/>
                <a:cs typeface="Libre Baskerville" pitchFamily="34" charset="-120"/>
              </a:rPr>
              <a:t>Achievable</a:t>
            </a:r>
            <a:endParaRPr kumimoji="0" lang="en-US" sz="2169"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 18"/>
          <p:cNvSpPr/>
          <p:nvPr/>
        </p:nvSpPr>
        <p:spPr>
          <a:xfrm>
            <a:off x="2368748" y="6696670"/>
            <a:ext cx="7777758" cy="705088"/>
          </a:xfrm>
          <a:prstGeom prst="rect">
            <a:avLst/>
          </a:prstGeom>
          <a:noFill/>
          <a:ln/>
        </p:spPr>
        <p:txBody>
          <a:bodyPr wrap="square" rtlCol="0" anchor="t"/>
          <a:lstStyle/>
          <a:p>
            <a:pPr marL="0" marR="0" lvl="0" indent="0" algn="l" defTabSz="914400" rtl="0" eaLnBrk="1" fontAlgn="auto" latinLnBrk="0" hangingPunct="1">
              <a:lnSpc>
                <a:spcPts val="2776"/>
              </a:lnSpc>
              <a:spcBef>
                <a:spcPts val="0"/>
              </a:spcBef>
              <a:spcAft>
                <a:spcPts val="0"/>
              </a:spcAft>
              <a:buClrTx/>
              <a:buSzTx/>
              <a:buFontTx/>
              <a:buNone/>
              <a:tabLst/>
              <a:defRPr/>
            </a:pPr>
            <a:r>
              <a:rPr kumimoji="0" lang="en-US" sz="1735" b="0" i="0" u="none" strike="noStrike" kern="1200" cap="none" spc="0" normalizeH="0" baseline="0" noProof="0" dirty="0">
                <a:ln>
                  <a:noFill/>
                </a:ln>
                <a:solidFill>
                  <a:srgbClr val="49495A"/>
                </a:solidFill>
                <a:effectLst/>
                <a:uLnTx/>
                <a:uFillTx/>
                <a:latin typeface="Open Sans" pitchFamily="34" charset="0"/>
                <a:ea typeface="Open Sans" pitchFamily="34" charset="-122"/>
                <a:cs typeface="Open Sans" pitchFamily="34" charset="-120"/>
              </a:rPr>
              <a:t>Set goals that challenge you but are still within your reach to build confidence.</a:t>
            </a:r>
            <a:endParaRPr kumimoji="0" lang="en-US" sz="1735"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
        <p:nvSpPr>
          <p:cNvPr id="4" name="Text 2"/>
          <p:cNvSpPr/>
          <p:nvPr/>
        </p:nvSpPr>
        <p:spPr>
          <a:xfrm>
            <a:off x="2037993" y="1815465"/>
            <a:ext cx="7528798" cy="694373"/>
          </a:xfrm>
          <a:prstGeom prst="rect">
            <a:avLst/>
          </a:prstGeom>
          <a:noFill/>
          <a:ln/>
        </p:spPr>
        <p:txBody>
          <a:bodyPr wrap="none" rtlCol="0" anchor="t"/>
          <a:lstStyle/>
          <a:p>
            <a:pPr marL="0" marR="0" lvl="0" indent="0" algn="l" defTabSz="914400" rtl="0" eaLnBrk="1" fontAlgn="auto" latinLnBrk="0" hangingPunct="1">
              <a:lnSpc>
                <a:spcPts val="5468"/>
              </a:lnSpc>
              <a:spcBef>
                <a:spcPts val="0"/>
              </a:spcBef>
              <a:spcAft>
                <a:spcPts val="0"/>
              </a:spcAft>
              <a:buClrTx/>
              <a:buSzTx/>
              <a:buFontTx/>
              <a:buNone/>
              <a:tabLst/>
              <a:defRPr/>
            </a:pPr>
            <a:r>
              <a:rPr kumimoji="0" lang="en-US" sz="4374" b="0" i="0" u="none" strike="noStrike" kern="1200" cap="none" spc="0" normalizeH="0" baseline="0" noProof="0" dirty="0">
                <a:ln>
                  <a:noFill/>
                </a:ln>
                <a:solidFill>
                  <a:srgbClr val="5955EB"/>
                </a:solidFill>
                <a:effectLst/>
                <a:uLnTx/>
                <a:uFillTx/>
                <a:latin typeface="Libre Baskerville" pitchFamily="34" charset="0"/>
                <a:ea typeface="Libre Baskerville" pitchFamily="34" charset="-122"/>
                <a:cs typeface="Libre Baskerville" pitchFamily="34" charset="-120"/>
              </a:rPr>
              <a:t>Improving Listening Skills</a:t>
            </a:r>
            <a:endParaRPr kumimoji="0" lang="en-US" sz="4374"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hape 3"/>
          <p:cNvSpPr/>
          <p:nvPr/>
        </p:nvSpPr>
        <p:spPr>
          <a:xfrm>
            <a:off x="2037993" y="3127772"/>
            <a:ext cx="499943" cy="499943"/>
          </a:xfrm>
          <a:prstGeom prst="roundRect">
            <a:avLst>
              <a:gd name="adj" fmla="val 26667"/>
            </a:avLst>
          </a:prstGeom>
          <a:solidFill>
            <a:srgbClr val="DED6FF"/>
          </a:solidFill>
          <a:ln/>
        </p:spPr>
      </p:sp>
      <p:sp>
        <p:nvSpPr>
          <p:cNvPr id="6" name="Text 4"/>
          <p:cNvSpPr/>
          <p:nvPr/>
        </p:nvSpPr>
        <p:spPr>
          <a:xfrm>
            <a:off x="2213610" y="3169444"/>
            <a:ext cx="148709" cy="416481"/>
          </a:xfrm>
          <a:prstGeom prst="rect">
            <a:avLst/>
          </a:prstGeom>
          <a:noFill/>
          <a:ln/>
        </p:spPr>
        <p:txBody>
          <a:bodyPr wrap="none" rtlCol="0" anchor="t"/>
          <a:lstStyle/>
          <a:p>
            <a:pPr marL="0" marR="0" lvl="0" indent="0" algn="ctr" defTabSz="914400" rtl="0" eaLnBrk="1" fontAlgn="auto" latinLnBrk="0" hangingPunct="1">
              <a:lnSpc>
                <a:spcPts val="3281"/>
              </a:lnSpc>
              <a:spcBef>
                <a:spcPts val="0"/>
              </a:spcBef>
              <a:spcAft>
                <a:spcPts val="0"/>
              </a:spcAft>
              <a:buClrTx/>
              <a:buSzTx/>
              <a:buFontTx/>
              <a:buNone/>
              <a:tabLst/>
              <a:defRPr/>
            </a:pPr>
            <a:r>
              <a:rPr kumimoji="0" lang="en-US" sz="2624" b="0" i="0" u="none" strike="noStrike" kern="1200" cap="none" spc="0" normalizeH="0" baseline="0" noProof="0" dirty="0">
                <a:ln>
                  <a:noFill/>
                </a:ln>
                <a:solidFill>
                  <a:srgbClr val="5955EB"/>
                </a:solidFill>
                <a:effectLst/>
                <a:uLnTx/>
                <a:uFillTx/>
                <a:latin typeface="Libre Baskerville" pitchFamily="34" charset="0"/>
                <a:ea typeface="Libre Baskerville" pitchFamily="34" charset="-122"/>
                <a:cs typeface="Libre Baskerville" pitchFamily="34" charset="-120"/>
              </a:rPr>
              <a:t>1</a:t>
            </a:r>
            <a:endParaRPr kumimoji="0" lang="en-US" sz="2624"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 5"/>
          <p:cNvSpPr/>
          <p:nvPr/>
        </p:nvSpPr>
        <p:spPr>
          <a:xfrm>
            <a:off x="2760107" y="3204091"/>
            <a:ext cx="2777490" cy="347186"/>
          </a:xfrm>
          <a:prstGeom prst="rect">
            <a:avLst/>
          </a:prstGeom>
          <a:noFill/>
          <a:ln/>
        </p:spPr>
        <p:txBody>
          <a:bodyPr wrap="none" rtlCol="0" anchor="t"/>
          <a:lstStyle/>
          <a:p>
            <a:pPr marL="0" marR="0" lvl="0" indent="0" algn="l" defTabSz="914400" rtl="0" eaLnBrk="1" fontAlgn="auto" latinLnBrk="0" hangingPunct="1">
              <a:lnSpc>
                <a:spcPts val="2734"/>
              </a:lnSpc>
              <a:spcBef>
                <a:spcPts val="0"/>
              </a:spcBef>
              <a:spcAft>
                <a:spcPts val="0"/>
              </a:spcAft>
              <a:buClrTx/>
              <a:buSzTx/>
              <a:buFontTx/>
              <a:buNone/>
              <a:tabLst/>
              <a:defRPr/>
            </a:pPr>
            <a:r>
              <a:rPr kumimoji="0" lang="en-US" sz="2187" b="0" i="0" u="none" strike="noStrike" kern="1200" cap="none" spc="0" normalizeH="0" baseline="0" noProof="0" dirty="0">
                <a:ln>
                  <a:noFill/>
                </a:ln>
                <a:solidFill>
                  <a:srgbClr val="5955EB"/>
                </a:solidFill>
                <a:effectLst/>
                <a:uLnTx/>
                <a:uFillTx/>
                <a:latin typeface="Libre Baskerville" pitchFamily="34" charset="0"/>
                <a:ea typeface="Libre Baskerville" pitchFamily="34" charset="-122"/>
                <a:cs typeface="Libre Baskerville" pitchFamily="34" charset="-120"/>
              </a:rPr>
              <a:t>Pay Attention</a:t>
            </a:r>
            <a:endParaRPr kumimoji="0" lang="en-US" sz="2187"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 6"/>
          <p:cNvSpPr/>
          <p:nvPr/>
        </p:nvSpPr>
        <p:spPr>
          <a:xfrm>
            <a:off x="2760107" y="3684508"/>
            <a:ext cx="4444008" cy="710803"/>
          </a:xfrm>
          <a:prstGeom prst="rect">
            <a:avLst/>
          </a:prstGeom>
          <a:noFill/>
          <a:ln/>
        </p:spPr>
        <p:txBody>
          <a:bodyPr wrap="square" rtlCol="0" anchor="t"/>
          <a:lstStyle/>
          <a:p>
            <a:pPr marL="0" marR="0" lvl="0" indent="0" algn="l" defTabSz="914400" rtl="0" eaLnBrk="1" fontAlgn="auto" latinLnBrk="0" hangingPunct="1">
              <a:lnSpc>
                <a:spcPts val="2799"/>
              </a:lnSpc>
              <a:spcBef>
                <a:spcPts val="0"/>
              </a:spcBef>
              <a:spcAft>
                <a:spcPts val="0"/>
              </a:spcAft>
              <a:buClrTx/>
              <a:buSzTx/>
              <a:buFontTx/>
              <a:buNone/>
              <a:tabLst/>
              <a:defRPr/>
            </a:pPr>
            <a:r>
              <a:rPr kumimoji="0" lang="en-US" sz="1750" b="0" i="0" u="none" strike="noStrike" kern="1200" cap="none" spc="0" normalizeH="0" baseline="0" noProof="0" dirty="0">
                <a:ln>
                  <a:noFill/>
                </a:ln>
                <a:solidFill>
                  <a:srgbClr val="49495A"/>
                </a:solidFill>
                <a:effectLst/>
                <a:uLnTx/>
                <a:uFillTx/>
                <a:latin typeface="Open Sans" pitchFamily="34" charset="0"/>
                <a:ea typeface="Open Sans" pitchFamily="34" charset="-122"/>
                <a:cs typeface="Open Sans" pitchFamily="34" charset="-120"/>
              </a:rPr>
              <a:t>Avoid distractions and focus on the speaker's words and body language.</a:t>
            </a:r>
            <a:endParaRPr kumimoji="0" lang="en-US" sz="17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Shape 7"/>
          <p:cNvSpPr/>
          <p:nvPr/>
        </p:nvSpPr>
        <p:spPr>
          <a:xfrm>
            <a:off x="7426285" y="3127772"/>
            <a:ext cx="499943" cy="499943"/>
          </a:xfrm>
          <a:prstGeom prst="roundRect">
            <a:avLst>
              <a:gd name="adj" fmla="val 26667"/>
            </a:avLst>
          </a:prstGeom>
          <a:solidFill>
            <a:srgbClr val="DED6FF"/>
          </a:solidFill>
          <a:ln/>
        </p:spPr>
      </p:sp>
      <p:sp>
        <p:nvSpPr>
          <p:cNvPr id="10" name="Text 8"/>
          <p:cNvSpPr/>
          <p:nvPr/>
        </p:nvSpPr>
        <p:spPr>
          <a:xfrm>
            <a:off x="7573566" y="3169444"/>
            <a:ext cx="205383" cy="416481"/>
          </a:xfrm>
          <a:prstGeom prst="rect">
            <a:avLst/>
          </a:prstGeom>
          <a:noFill/>
          <a:ln/>
        </p:spPr>
        <p:txBody>
          <a:bodyPr wrap="none" rtlCol="0" anchor="t"/>
          <a:lstStyle/>
          <a:p>
            <a:pPr marL="0" marR="0" lvl="0" indent="0" algn="ctr" defTabSz="914400" rtl="0" eaLnBrk="1" fontAlgn="auto" latinLnBrk="0" hangingPunct="1">
              <a:lnSpc>
                <a:spcPts val="3281"/>
              </a:lnSpc>
              <a:spcBef>
                <a:spcPts val="0"/>
              </a:spcBef>
              <a:spcAft>
                <a:spcPts val="0"/>
              </a:spcAft>
              <a:buClrTx/>
              <a:buSzTx/>
              <a:buFontTx/>
              <a:buNone/>
              <a:tabLst/>
              <a:defRPr/>
            </a:pPr>
            <a:r>
              <a:rPr kumimoji="0" lang="en-US" sz="2624" b="0" i="0" u="none" strike="noStrike" kern="1200" cap="none" spc="0" normalizeH="0" baseline="0" noProof="0" dirty="0">
                <a:ln>
                  <a:noFill/>
                </a:ln>
                <a:solidFill>
                  <a:srgbClr val="5955EB"/>
                </a:solidFill>
                <a:effectLst/>
                <a:uLnTx/>
                <a:uFillTx/>
                <a:latin typeface="Libre Baskerville" pitchFamily="34" charset="0"/>
                <a:ea typeface="Libre Baskerville" pitchFamily="34" charset="-122"/>
                <a:cs typeface="Libre Baskerville" pitchFamily="34" charset="-120"/>
              </a:rPr>
              <a:t>2</a:t>
            </a:r>
            <a:endParaRPr kumimoji="0" lang="en-US" sz="2624"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 9"/>
          <p:cNvSpPr/>
          <p:nvPr/>
        </p:nvSpPr>
        <p:spPr>
          <a:xfrm>
            <a:off x="8148399" y="3204091"/>
            <a:ext cx="2777490" cy="347186"/>
          </a:xfrm>
          <a:prstGeom prst="rect">
            <a:avLst/>
          </a:prstGeom>
          <a:noFill/>
          <a:ln/>
        </p:spPr>
        <p:txBody>
          <a:bodyPr wrap="none" rtlCol="0" anchor="t"/>
          <a:lstStyle/>
          <a:p>
            <a:pPr marL="0" marR="0" lvl="0" indent="0" algn="l" defTabSz="914400" rtl="0" eaLnBrk="1" fontAlgn="auto" latinLnBrk="0" hangingPunct="1">
              <a:lnSpc>
                <a:spcPts val="2734"/>
              </a:lnSpc>
              <a:spcBef>
                <a:spcPts val="0"/>
              </a:spcBef>
              <a:spcAft>
                <a:spcPts val="0"/>
              </a:spcAft>
              <a:buClrTx/>
              <a:buSzTx/>
              <a:buFontTx/>
              <a:buNone/>
              <a:tabLst/>
              <a:defRPr/>
            </a:pPr>
            <a:r>
              <a:rPr kumimoji="0" lang="en-US" sz="2187" b="0" i="0" u="none" strike="noStrike" kern="1200" cap="none" spc="0" normalizeH="0" baseline="0" noProof="0" dirty="0">
                <a:ln>
                  <a:noFill/>
                </a:ln>
                <a:solidFill>
                  <a:srgbClr val="5955EB"/>
                </a:solidFill>
                <a:effectLst/>
                <a:uLnTx/>
                <a:uFillTx/>
                <a:latin typeface="Libre Baskerville" pitchFamily="34" charset="0"/>
                <a:ea typeface="Libre Baskerville" pitchFamily="34" charset="-122"/>
                <a:cs typeface="Libre Baskerville" pitchFamily="34" charset="-120"/>
              </a:rPr>
              <a:t>Ask Questions</a:t>
            </a:r>
            <a:endParaRPr kumimoji="0" lang="en-US" sz="2187"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 10"/>
          <p:cNvSpPr/>
          <p:nvPr/>
        </p:nvSpPr>
        <p:spPr>
          <a:xfrm>
            <a:off x="8148399" y="3684508"/>
            <a:ext cx="4444008" cy="710803"/>
          </a:xfrm>
          <a:prstGeom prst="rect">
            <a:avLst/>
          </a:prstGeom>
          <a:noFill/>
          <a:ln/>
        </p:spPr>
        <p:txBody>
          <a:bodyPr wrap="square" rtlCol="0" anchor="t"/>
          <a:lstStyle/>
          <a:p>
            <a:pPr marL="0" marR="0" lvl="0" indent="0" algn="l" defTabSz="914400" rtl="0" eaLnBrk="1" fontAlgn="auto" latinLnBrk="0" hangingPunct="1">
              <a:lnSpc>
                <a:spcPts val="2799"/>
              </a:lnSpc>
              <a:spcBef>
                <a:spcPts val="0"/>
              </a:spcBef>
              <a:spcAft>
                <a:spcPts val="0"/>
              </a:spcAft>
              <a:buClrTx/>
              <a:buSzTx/>
              <a:buFontTx/>
              <a:buNone/>
              <a:tabLst/>
              <a:defRPr/>
            </a:pPr>
            <a:r>
              <a:rPr kumimoji="0" lang="en-US" sz="1750" b="0" i="0" u="none" strike="noStrike" kern="1200" cap="none" spc="0" normalizeH="0" baseline="0" noProof="0" dirty="0">
                <a:ln>
                  <a:noFill/>
                </a:ln>
                <a:solidFill>
                  <a:srgbClr val="49495A"/>
                </a:solidFill>
                <a:effectLst/>
                <a:uLnTx/>
                <a:uFillTx/>
                <a:latin typeface="Open Sans" pitchFamily="34" charset="0"/>
                <a:ea typeface="Open Sans" pitchFamily="34" charset="-122"/>
                <a:cs typeface="Open Sans" pitchFamily="34" charset="-120"/>
              </a:rPr>
              <a:t>Seek clarification and demonstrate that you are engaged in the conversation.</a:t>
            </a:r>
            <a:endParaRPr kumimoji="0" lang="en-US" sz="17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Shape 11"/>
          <p:cNvSpPr/>
          <p:nvPr/>
        </p:nvSpPr>
        <p:spPr>
          <a:xfrm>
            <a:off x="2037993" y="4791075"/>
            <a:ext cx="499943" cy="499943"/>
          </a:xfrm>
          <a:prstGeom prst="roundRect">
            <a:avLst>
              <a:gd name="adj" fmla="val 26667"/>
            </a:avLst>
          </a:prstGeom>
          <a:solidFill>
            <a:srgbClr val="DED6FF"/>
          </a:solidFill>
          <a:ln/>
        </p:spPr>
      </p:sp>
      <p:sp>
        <p:nvSpPr>
          <p:cNvPr id="14" name="Text 12"/>
          <p:cNvSpPr/>
          <p:nvPr/>
        </p:nvSpPr>
        <p:spPr>
          <a:xfrm>
            <a:off x="2185273" y="4832747"/>
            <a:ext cx="205383" cy="416481"/>
          </a:xfrm>
          <a:prstGeom prst="rect">
            <a:avLst/>
          </a:prstGeom>
          <a:noFill/>
          <a:ln/>
        </p:spPr>
        <p:txBody>
          <a:bodyPr wrap="none" rtlCol="0" anchor="t"/>
          <a:lstStyle/>
          <a:p>
            <a:pPr marL="0" marR="0" lvl="0" indent="0" algn="ctr" defTabSz="914400" rtl="0" eaLnBrk="1" fontAlgn="auto" latinLnBrk="0" hangingPunct="1">
              <a:lnSpc>
                <a:spcPts val="3281"/>
              </a:lnSpc>
              <a:spcBef>
                <a:spcPts val="0"/>
              </a:spcBef>
              <a:spcAft>
                <a:spcPts val="0"/>
              </a:spcAft>
              <a:buClrTx/>
              <a:buSzTx/>
              <a:buFontTx/>
              <a:buNone/>
              <a:tabLst/>
              <a:defRPr/>
            </a:pPr>
            <a:r>
              <a:rPr kumimoji="0" lang="en-US" sz="2624" b="0" i="0" u="none" strike="noStrike" kern="1200" cap="none" spc="0" normalizeH="0" baseline="0" noProof="0" dirty="0">
                <a:ln>
                  <a:noFill/>
                </a:ln>
                <a:solidFill>
                  <a:srgbClr val="5955EB"/>
                </a:solidFill>
                <a:effectLst/>
                <a:uLnTx/>
                <a:uFillTx/>
                <a:latin typeface="Libre Baskerville" pitchFamily="34" charset="0"/>
                <a:ea typeface="Libre Baskerville" pitchFamily="34" charset="-122"/>
                <a:cs typeface="Libre Baskerville" pitchFamily="34" charset="-120"/>
              </a:rPr>
              <a:t>3</a:t>
            </a:r>
            <a:endParaRPr kumimoji="0" lang="en-US" sz="2624"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 13"/>
          <p:cNvSpPr/>
          <p:nvPr/>
        </p:nvSpPr>
        <p:spPr>
          <a:xfrm>
            <a:off x="2760107" y="4867394"/>
            <a:ext cx="2777490" cy="347186"/>
          </a:xfrm>
          <a:prstGeom prst="rect">
            <a:avLst/>
          </a:prstGeom>
          <a:noFill/>
          <a:ln/>
        </p:spPr>
        <p:txBody>
          <a:bodyPr wrap="none" rtlCol="0" anchor="t"/>
          <a:lstStyle/>
          <a:p>
            <a:pPr marL="0" marR="0" lvl="0" indent="0" algn="l" defTabSz="914400" rtl="0" eaLnBrk="1" fontAlgn="auto" latinLnBrk="0" hangingPunct="1">
              <a:lnSpc>
                <a:spcPts val="2734"/>
              </a:lnSpc>
              <a:spcBef>
                <a:spcPts val="0"/>
              </a:spcBef>
              <a:spcAft>
                <a:spcPts val="0"/>
              </a:spcAft>
              <a:buClrTx/>
              <a:buSzTx/>
              <a:buFontTx/>
              <a:buNone/>
              <a:tabLst/>
              <a:defRPr/>
            </a:pPr>
            <a:r>
              <a:rPr kumimoji="0" lang="en-US" sz="2187" b="0" i="0" u="none" strike="noStrike" kern="1200" cap="none" spc="0" normalizeH="0" baseline="0" noProof="0" dirty="0">
                <a:ln>
                  <a:noFill/>
                </a:ln>
                <a:solidFill>
                  <a:srgbClr val="5955EB"/>
                </a:solidFill>
                <a:effectLst/>
                <a:uLnTx/>
                <a:uFillTx/>
                <a:latin typeface="Libre Baskerville" pitchFamily="34" charset="0"/>
                <a:ea typeface="Libre Baskerville" pitchFamily="34" charset="-122"/>
                <a:cs typeface="Libre Baskerville" pitchFamily="34" charset="-120"/>
              </a:rPr>
              <a:t>Paraphrase</a:t>
            </a:r>
            <a:endParaRPr kumimoji="0" lang="en-US" sz="2187"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 14"/>
          <p:cNvSpPr/>
          <p:nvPr/>
        </p:nvSpPr>
        <p:spPr>
          <a:xfrm>
            <a:off x="2760107" y="5347811"/>
            <a:ext cx="4444008" cy="710803"/>
          </a:xfrm>
          <a:prstGeom prst="rect">
            <a:avLst/>
          </a:prstGeom>
          <a:noFill/>
          <a:ln/>
        </p:spPr>
        <p:txBody>
          <a:bodyPr wrap="square" rtlCol="0" anchor="t"/>
          <a:lstStyle/>
          <a:p>
            <a:pPr marL="0" marR="0" lvl="0" indent="0" algn="l" defTabSz="914400" rtl="0" eaLnBrk="1" fontAlgn="auto" latinLnBrk="0" hangingPunct="1">
              <a:lnSpc>
                <a:spcPts val="2799"/>
              </a:lnSpc>
              <a:spcBef>
                <a:spcPts val="0"/>
              </a:spcBef>
              <a:spcAft>
                <a:spcPts val="0"/>
              </a:spcAft>
              <a:buClrTx/>
              <a:buSzTx/>
              <a:buFontTx/>
              <a:buNone/>
              <a:tabLst/>
              <a:defRPr/>
            </a:pPr>
            <a:r>
              <a:rPr kumimoji="0" lang="en-US" sz="1750" b="0" i="0" u="none" strike="noStrike" kern="1200" cap="none" spc="0" normalizeH="0" baseline="0" noProof="0" dirty="0">
                <a:ln>
                  <a:noFill/>
                </a:ln>
                <a:solidFill>
                  <a:srgbClr val="49495A"/>
                </a:solidFill>
                <a:effectLst/>
                <a:uLnTx/>
                <a:uFillTx/>
                <a:latin typeface="Open Sans" pitchFamily="34" charset="0"/>
                <a:ea typeface="Open Sans" pitchFamily="34" charset="-122"/>
                <a:cs typeface="Open Sans" pitchFamily="34" charset="-120"/>
              </a:rPr>
              <a:t>Restate the key points to ensure you have understood the message correctly.</a:t>
            </a:r>
            <a:endParaRPr kumimoji="0" lang="en-US" sz="17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Shape 15"/>
          <p:cNvSpPr/>
          <p:nvPr/>
        </p:nvSpPr>
        <p:spPr>
          <a:xfrm>
            <a:off x="7426285" y="4791075"/>
            <a:ext cx="499943" cy="499943"/>
          </a:xfrm>
          <a:prstGeom prst="roundRect">
            <a:avLst>
              <a:gd name="adj" fmla="val 26667"/>
            </a:avLst>
          </a:prstGeom>
          <a:solidFill>
            <a:srgbClr val="DED6FF"/>
          </a:solidFill>
          <a:ln/>
        </p:spPr>
      </p:sp>
      <p:sp>
        <p:nvSpPr>
          <p:cNvPr id="18" name="Text 16"/>
          <p:cNvSpPr/>
          <p:nvPr/>
        </p:nvSpPr>
        <p:spPr>
          <a:xfrm>
            <a:off x="7578685" y="4832747"/>
            <a:ext cx="195024" cy="416481"/>
          </a:xfrm>
          <a:prstGeom prst="rect">
            <a:avLst/>
          </a:prstGeom>
          <a:noFill/>
          <a:ln/>
        </p:spPr>
        <p:txBody>
          <a:bodyPr wrap="none" rtlCol="0" anchor="t"/>
          <a:lstStyle/>
          <a:p>
            <a:pPr marL="0" marR="0" lvl="0" indent="0" algn="ctr" defTabSz="914400" rtl="0" eaLnBrk="1" fontAlgn="auto" latinLnBrk="0" hangingPunct="1">
              <a:lnSpc>
                <a:spcPts val="3281"/>
              </a:lnSpc>
              <a:spcBef>
                <a:spcPts val="0"/>
              </a:spcBef>
              <a:spcAft>
                <a:spcPts val="0"/>
              </a:spcAft>
              <a:buClrTx/>
              <a:buSzTx/>
              <a:buFontTx/>
              <a:buNone/>
              <a:tabLst/>
              <a:defRPr/>
            </a:pPr>
            <a:r>
              <a:rPr kumimoji="0" lang="en-US" sz="2624" b="0" i="0" u="none" strike="noStrike" kern="1200" cap="none" spc="0" normalizeH="0" baseline="0" noProof="0" dirty="0">
                <a:ln>
                  <a:noFill/>
                </a:ln>
                <a:solidFill>
                  <a:srgbClr val="5955EB"/>
                </a:solidFill>
                <a:effectLst/>
                <a:uLnTx/>
                <a:uFillTx/>
                <a:latin typeface="Libre Baskerville" pitchFamily="34" charset="0"/>
                <a:ea typeface="Libre Baskerville" pitchFamily="34" charset="-122"/>
                <a:cs typeface="Libre Baskerville" pitchFamily="34" charset="-120"/>
              </a:rPr>
              <a:t>4</a:t>
            </a:r>
            <a:endParaRPr kumimoji="0" lang="en-US" sz="2624"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 17"/>
          <p:cNvSpPr/>
          <p:nvPr/>
        </p:nvSpPr>
        <p:spPr>
          <a:xfrm>
            <a:off x="8148399" y="4867394"/>
            <a:ext cx="2777490" cy="347186"/>
          </a:xfrm>
          <a:prstGeom prst="rect">
            <a:avLst/>
          </a:prstGeom>
          <a:noFill/>
          <a:ln/>
        </p:spPr>
        <p:txBody>
          <a:bodyPr wrap="none" rtlCol="0" anchor="t"/>
          <a:lstStyle/>
          <a:p>
            <a:pPr marL="0" marR="0" lvl="0" indent="0" algn="l" defTabSz="914400" rtl="0" eaLnBrk="1" fontAlgn="auto" latinLnBrk="0" hangingPunct="1">
              <a:lnSpc>
                <a:spcPts val="2734"/>
              </a:lnSpc>
              <a:spcBef>
                <a:spcPts val="0"/>
              </a:spcBef>
              <a:spcAft>
                <a:spcPts val="0"/>
              </a:spcAft>
              <a:buClrTx/>
              <a:buSzTx/>
              <a:buFontTx/>
              <a:buNone/>
              <a:tabLst/>
              <a:defRPr/>
            </a:pPr>
            <a:r>
              <a:rPr kumimoji="0" lang="en-US" sz="2187" b="0" i="0" u="none" strike="noStrike" kern="1200" cap="none" spc="0" normalizeH="0" baseline="0" noProof="0" dirty="0">
                <a:ln>
                  <a:noFill/>
                </a:ln>
                <a:solidFill>
                  <a:srgbClr val="5955EB"/>
                </a:solidFill>
                <a:effectLst/>
                <a:uLnTx/>
                <a:uFillTx/>
                <a:latin typeface="Libre Baskerville" pitchFamily="34" charset="0"/>
                <a:ea typeface="Libre Baskerville" pitchFamily="34" charset="-122"/>
                <a:cs typeface="Libre Baskerville" pitchFamily="34" charset="-120"/>
              </a:rPr>
              <a:t>Empathize</a:t>
            </a:r>
            <a:endParaRPr kumimoji="0" lang="en-US" sz="2187"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ext 18"/>
          <p:cNvSpPr/>
          <p:nvPr/>
        </p:nvSpPr>
        <p:spPr>
          <a:xfrm>
            <a:off x="8148399" y="5347811"/>
            <a:ext cx="4444008" cy="1066205"/>
          </a:xfrm>
          <a:prstGeom prst="rect">
            <a:avLst/>
          </a:prstGeom>
          <a:noFill/>
          <a:ln/>
        </p:spPr>
        <p:txBody>
          <a:bodyPr wrap="square" rtlCol="0" anchor="t"/>
          <a:lstStyle/>
          <a:p>
            <a:pPr marL="0" marR="0" lvl="0" indent="0" algn="l" defTabSz="914400" rtl="0" eaLnBrk="1" fontAlgn="auto" latinLnBrk="0" hangingPunct="1">
              <a:lnSpc>
                <a:spcPts val="2799"/>
              </a:lnSpc>
              <a:spcBef>
                <a:spcPts val="0"/>
              </a:spcBef>
              <a:spcAft>
                <a:spcPts val="0"/>
              </a:spcAft>
              <a:buClrTx/>
              <a:buSzTx/>
              <a:buFontTx/>
              <a:buNone/>
              <a:tabLst/>
              <a:defRPr/>
            </a:pPr>
            <a:r>
              <a:rPr kumimoji="0" lang="en-US" sz="1750" b="0" i="0" u="none" strike="noStrike" kern="1200" cap="none" spc="0" normalizeH="0" baseline="0" noProof="0" dirty="0">
                <a:ln>
                  <a:noFill/>
                </a:ln>
                <a:solidFill>
                  <a:srgbClr val="49495A"/>
                </a:solidFill>
                <a:effectLst/>
                <a:uLnTx/>
                <a:uFillTx/>
                <a:latin typeface="Open Sans" pitchFamily="34" charset="0"/>
                <a:ea typeface="Open Sans" pitchFamily="34" charset="-122"/>
                <a:cs typeface="Open Sans" pitchFamily="34" charset="-120"/>
              </a:rPr>
              <a:t>Try to understand the speaker's perspective and emotions behind their words.</a:t>
            </a:r>
            <a:endParaRPr kumimoji="0" lang="en-US" sz="17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pic>
        <p:nvPicPr>
          <p:cNvPr id="4" name="Image 0" descr="preencoded.png"/>
          <p:cNvPicPr>
            <a:picLocks noChangeAspect="1"/>
          </p:cNvPicPr>
          <p:nvPr/>
        </p:nvPicPr>
        <p:blipFill>
          <a:blip r:embed="rId3"/>
          <a:stretch>
            <a:fillRect/>
          </a:stretch>
        </p:blipFill>
        <p:spPr>
          <a:xfrm>
            <a:off x="-7620" y="0"/>
            <a:ext cx="3657600" cy="8229600"/>
          </a:xfrm>
          <a:prstGeom prst="rect">
            <a:avLst/>
          </a:prstGeom>
        </p:spPr>
      </p:pic>
      <p:sp>
        <p:nvSpPr>
          <p:cNvPr id="5" name="Text 2"/>
          <p:cNvSpPr/>
          <p:nvPr/>
        </p:nvSpPr>
        <p:spPr>
          <a:xfrm>
            <a:off x="4490799" y="934760"/>
            <a:ext cx="7166729" cy="694373"/>
          </a:xfrm>
          <a:prstGeom prst="rect">
            <a:avLst/>
          </a:prstGeom>
          <a:noFill/>
          <a:ln/>
        </p:spPr>
        <p:txBody>
          <a:bodyPr wrap="none" rtlCol="0" anchor="t"/>
          <a:lstStyle/>
          <a:p>
            <a:pPr marL="0" marR="0" lvl="0" indent="0" algn="l" defTabSz="914400" rtl="0" eaLnBrk="1" fontAlgn="auto" latinLnBrk="0" hangingPunct="1">
              <a:lnSpc>
                <a:spcPts val="5468"/>
              </a:lnSpc>
              <a:spcBef>
                <a:spcPts val="0"/>
              </a:spcBef>
              <a:spcAft>
                <a:spcPts val="0"/>
              </a:spcAft>
              <a:buClrTx/>
              <a:buSzTx/>
              <a:buFontTx/>
              <a:buNone/>
              <a:tabLst/>
              <a:defRPr/>
            </a:pPr>
            <a:r>
              <a:rPr kumimoji="0" lang="en-US" sz="4374" b="0" i="0" u="none" strike="noStrike" kern="1200" cap="none" spc="0" normalizeH="0" baseline="0" noProof="0" dirty="0">
                <a:ln>
                  <a:noFill/>
                </a:ln>
                <a:solidFill>
                  <a:srgbClr val="5955EB"/>
                </a:solidFill>
                <a:effectLst/>
                <a:uLnTx/>
                <a:uFillTx/>
                <a:latin typeface="Libre Baskerville" pitchFamily="34" charset="0"/>
                <a:ea typeface="Libre Baskerville" pitchFamily="34" charset="-122"/>
                <a:cs typeface="Libre Baskerville" pitchFamily="34" charset="-120"/>
              </a:rPr>
              <a:t>Developing Assertiveness</a:t>
            </a:r>
            <a:endParaRPr kumimoji="0" lang="en-US" sz="4374"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Image 1" descr="preencoded.png"/>
          <p:cNvPicPr>
            <a:picLocks noChangeAspect="1"/>
          </p:cNvPicPr>
          <p:nvPr/>
        </p:nvPicPr>
        <p:blipFill>
          <a:blip r:embed="rId4"/>
          <a:stretch>
            <a:fillRect/>
          </a:stretch>
        </p:blipFill>
        <p:spPr>
          <a:xfrm>
            <a:off x="4490799" y="1962388"/>
            <a:ext cx="1110972" cy="1777484"/>
          </a:xfrm>
          <a:prstGeom prst="rect">
            <a:avLst/>
          </a:prstGeom>
        </p:spPr>
      </p:pic>
      <p:sp>
        <p:nvSpPr>
          <p:cNvPr id="7" name="Text 3"/>
          <p:cNvSpPr/>
          <p:nvPr/>
        </p:nvSpPr>
        <p:spPr>
          <a:xfrm>
            <a:off x="5935028" y="2184559"/>
            <a:ext cx="2777490" cy="347186"/>
          </a:xfrm>
          <a:prstGeom prst="rect">
            <a:avLst/>
          </a:prstGeom>
          <a:noFill/>
          <a:ln/>
        </p:spPr>
        <p:txBody>
          <a:bodyPr wrap="none" rtlCol="0" anchor="t"/>
          <a:lstStyle/>
          <a:p>
            <a:pPr marL="0" marR="0" lvl="0" indent="0" algn="l" defTabSz="914400" rtl="0" eaLnBrk="1" fontAlgn="auto" latinLnBrk="0" hangingPunct="1">
              <a:lnSpc>
                <a:spcPts val="2734"/>
              </a:lnSpc>
              <a:spcBef>
                <a:spcPts val="0"/>
              </a:spcBef>
              <a:spcAft>
                <a:spcPts val="0"/>
              </a:spcAft>
              <a:buClrTx/>
              <a:buSzTx/>
              <a:buFontTx/>
              <a:buNone/>
              <a:tabLst/>
              <a:defRPr/>
            </a:pPr>
            <a:r>
              <a:rPr kumimoji="0" lang="en-US" sz="2187" b="0" i="0" u="none" strike="noStrike" kern="1200" cap="none" spc="0" normalizeH="0" baseline="0" noProof="0" dirty="0">
                <a:ln>
                  <a:noFill/>
                </a:ln>
                <a:solidFill>
                  <a:srgbClr val="5955EB"/>
                </a:solidFill>
                <a:effectLst/>
                <a:uLnTx/>
                <a:uFillTx/>
                <a:latin typeface="Libre Baskerville" pitchFamily="34" charset="0"/>
                <a:ea typeface="Libre Baskerville" pitchFamily="34" charset="-122"/>
                <a:cs typeface="Libre Baskerville" pitchFamily="34" charset="-120"/>
              </a:rPr>
              <a:t>Express Needs</a:t>
            </a:r>
            <a:endParaRPr kumimoji="0" lang="en-US" sz="2187"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 4"/>
          <p:cNvSpPr/>
          <p:nvPr/>
        </p:nvSpPr>
        <p:spPr>
          <a:xfrm>
            <a:off x="5935028" y="2664976"/>
            <a:ext cx="7862173" cy="710803"/>
          </a:xfrm>
          <a:prstGeom prst="rect">
            <a:avLst/>
          </a:prstGeom>
          <a:noFill/>
          <a:ln/>
        </p:spPr>
        <p:txBody>
          <a:bodyPr wrap="square" rtlCol="0" anchor="t"/>
          <a:lstStyle/>
          <a:p>
            <a:pPr marL="0" marR="0" lvl="0" indent="0" algn="l" defTabSz="914400" rtl="0" eaLnBrk="1" fontAlgn="auto" latinLnBrk="0" hangingPunct="1">
              <a:lnSpc>
                <a:spcPts val="2799"/>
              </a:lnSpc>
              <a:spcBef>
                <a:spcPts val="0"/>
              </a:spcBef>
              <a:spcAft>
                <a:spcPts val="0"/>
              </a:spcAft>
              <a:buClrTx/>
              <a:buSzTx/>
              <a:buFontTx/>
              <a:buNone/>
              <a:tabLst/>
              <a:defRPr/>
            </a:pPr>
            <a:r>
              <a:rPr kumimoji="0" lang="en-US" sz="1750" b="0" i="0" u="none" strike="noStrike" kern="1200" cap="none" spc="0" normalizeH="0" baseline="0" noProof="0" dirty="0">
                <a:ln>
                  <a:noFill/>
                </a:ln>
                <a:solidFill>
                  <a:srgbClr val="49495A"/>
                </a:solidFill>
                <a:effectLst/>
                <a:uLnTx/>
                <a:uFillTx/>
                <a:latin typeface="Open Sans" pitchFamily="34" charset="0"/>
                <a:ea typeface="Open Sans" pitchFamily="34" charset="-122"/>
                <a:cs typeface="Open Sans" pitchFamily="34" charset="-120"/>
              </a:rPr>
              <a:t>Clearly communicate your thoughts, feelings, and requirements without aggression.</a:t>
            </a:r>
            <a:endParaRPr kumimoji="0" lang="en-US" sz="17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Image 2" descr="preencoded.png"/>
          <p:cNvPicPr>
            <a:picLocks noChangeAspect="1"/>
          </p:cNvPicPr>
          <p:nvPr/>
        </p:nvPicPr>
        <p:blipFill>
          <a:blip r:embed="rId5"/>
          <a:stretch>
            <a:fillRect/>
          </a:stretch>
        </p:blipFill>
        <p:spPr>
          <a:xfrm>
            <a:off x="4490799" y="3739872"/>
            <a:ext cx="1110972" cy="1777484"/>
          </a:xfrm>
          <a:prstGeom prst="rect">
            <a:avLst/>
          </a:prstGeom>
        </p:spPr>
      </p:pic>
      <p:sp>
        <p:nvSpPr>
          <p:cNvPr id="10" name="Text 5"/>
          <p:cNvSpPr/>
          <p:nvPr/>
        </p:nvSpPr>
        <p:spPr>
          <a:xfrm>
            <a:off x="5935028" y="3962043"/>
            <a:ext cx="2777490" cy="347186"/>
          </a:xfrm>
          <a:prstGeom prst="rect">
            <a:avLst/>
          </a:prstGeom>
          <a:noFill/>
          <a:ln/>
        </p:spPr>
        <p:txBody>
          <a:bodyPr wrap="none" rtlCol="0" anchor="t"/>
          <a:lstStyle/>
          <a:p>
            <a:pPr marL="0" marR="0" lvl="0" indent="0" algn="l" defTabSz="914400" rtl="0" eaLnBrk="1" fontAlgn="auto" latinLnBrk="0" hangingPunct="1">
              <a:lnSpc>
                <a:spcPts val="2734"/>
              </a:lnSpc>
              <a:spcBef>
                <a:spcPts val="0"/>
              </a:spcBef>
              <a:spcAft>
                <a:spcPts val="0"/>
              </a:spcAft>
              <a:buClrTx/>
              <a:buSzTx/>
              <a:buFontTx/>
              <a:buNone/>
              <a:tabLst/>
              <a:defRPr/>
            </a:pPr>
            <a:r>
              <a:rPr kumimoji="0" lang="en-US" sz="2187" b="0" i="0" u="none" strike="noStrike" kern="1200" cap="none" spc="0" normalizeH="0" baseline="0" noProof="0" dirty="0">
                <a:ln>
                  <a:noFill/>
                </a:ln>
                <a:solidFill>
                  <a:srgbClr val="5955EB"/>
                </a:solidFill>
                <a:effectLst/>
                <a:uLnTx/>
                <a:uFillTx/>
                <a:latin typeface="Libre Baskerville" pitchFamily="34" charset="0"/>
                <a:ea typeface="Libre Baskerville" pitchFamily="34" charset="-122"/>
                <a:cs typeface="Libre Baskerville" pitchFamily="34" charset="-120"/>
              </a:rPr>
              <a:t>Stand Your Ground</a:t>
            </a:r>
            <a:endParaRPr kumimoji="0" lang="en-US" sz="2187"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 6"/>
          <p:cNvSpPr/>
          <p:nvPr/>
        </p:nvSpPr>
        <p:spPr>
          <a:xfrm>
            <a:off x="5935028" y="4442460"/>
            <a:ext cx="7862173" cy="355402"/>
          </a:xfrm>
          <a:prstGeom prst="rect">
            <a:avLst/>
          </a:prstGeom>
          <a:noFill/>
          <a:ln/>
        </p:spPr>
        <p:txBody>
          <a:bodyPr wrap="none" rtlCol="0" anchor="t"/>
          <a:lstStyle/>
          <a:p>
            <a:pPr marL="0" marR="0" lvl="0" indent="0" algn="l" defTabSz="914400" rtl="0" eaLnBrk="1" fontAlgn="auto" latinLnBrk="0" hangingPunct="1">
              <a:lnSpc>
                <a:spcPts val="2799"/>
              </a:lnSpc>
              <a:spcBef>
                <a:spcPts val="0"/>
              </a:spcBef>
              <a:spcAft>
                <a:spcPts val="0"/>
              </a:spcAft>
              <a:buClrTx/>
              <a:buSzTx/>
              <a:buFontTx/>
              <a:buNone/>
              <a:tabLst/>
              <a:defRPr/>
            </a:pPr>
            <a:r>
              <a:rPr kumimoji="0" lang="en-US" sz="1750" b="0" i="0" u="none" strike="noStrike" kern="1200" cap="none" spc="0" normalizeH="0" baseline="0" noProof="0" dirty="0">
                <a:ln>
                  <a:noFill/>
                </a:ln>
                <a:solidFill>
                  <a:srgbClr val="49495A"/>
                </a:solidFill>
                <a:effectLst/>
                <a:uLnTx/>
                <a:uFillTx/>
                <a:latin typeface="Open Sans" pitchFamily="34" charset="0"/>
                <a:ea typeface="Open Sans" pitchFamily="34" charset="-122"/>
                <a:cs typeface="Open Sans" pitchFamily="34" charset="-120"/>
              </a:rPr>
              <a:t>Maintain confidence in your position while remaining open to compromise.</a:t>
            </a:r>
            <a:endParaRPr kumimoji="0" lang="en-US" sz="17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2" name="Image 3" descr="preencoded.png"/>
          <p:cNvPicPr>
            <a:picLocks noChangeAspect="1"/>
          </p:cNvPicPr>
          <p:nvPr/>
        </p:nvPicPr>
        <p:blipFill>
          <a:blip r:embed="rId6"/>
          <a:stretch>
            <a:fillRect/>
          </a:stretch>
        </p:blipFill>
        <p:spPr>
          <a:xfrm>
            <a:off x="4490799" y="5517356"/>
            <a:ext cx="1110972" cy="1777484"/>
          </a:xfrm>
          <a:prstGeom prst="rect">
            <a:avLst/>
          </a:prstGeom>
        </p:spPr>
      </p:pic>
      <p:sp>
        <p:nvSpPr>
          <p:cNvPr id="13" name="Text 7"/>
          <p:cNvSpPr/>
          <p:nvPr/>
        </p:nvSpPr>
        <p:spPr>
          <a:xfrm>
            <a:off x="5935028" y="5739527"/>
            <a:ext cx="3038951" cy="347186"/>
          </a:xfrm>
          <a:prstGeom prst="rect">
            <a:avLst/>
          </a:prstGeom>
          <a:noFill/>
          <a:ln/>
        </p:spPr>
        <p:txBody>
          <a:bodyPr wrap="none" rtlCol="0" anchor="t"/>
          <a:lstStyle/>
          <a:p>
            <a:pPr marL="0" marR="0" lvl="0" indent="0" algn="l" defTabSz="914400" rtl="0" eaLnBrk="1" fontAlgn="auto" latinLnBrk="0" hangingPunct="1">
              <a:lnSpc>
                <a:spcPts val="2734"/>
              </a:lnSpc>
              <a:spcBef>
                <a:spcPts val="0"/>
              </a:spcBef>
              <a:spcAft>
                <a:spcPts val="0"/>
              </a:spcAft>
              <a:buClrTx/>
              <a:buSzTx/>
              <a:buFontTx/>
              <a:buNone/>
              <a:tabLst/>
              <a:defRPr/>
            </a:pPr>
            <a:r>
              <a:rPr kumimoji="0" lang="en-US" sz="2187" b="0" i="0" u="none" strike="noStrike" kern="1200" cap="none" spc="0" normalizeH="0" baseline="0" noProof="0" dirty="0">
                <a:ln>
                  <a:noFill/>
                </a:ln>
                <a:solidFill>
                  <a:srgbClr val="5955EB"/>
                </a:solidFill>
                <a:effectLst/>
                <a:uLnTx/>
                <a:uFillTx/>
                <a:latin typeface="Libre Baskerville" pitchFamily="34" charset="0"/>
                <a:ea typeface="Libre Baskerville" pitchFamily="34" charset="-122"/>
                <a:cs typeface="Libre Baskerville" pitchFamily="34" charset="-120"/>
              </a:rPr>
              <a:t>Advocate for Yourself</a:t>
            </a:r>
            <a:endParaRPr kumimoji="0" lang="en-US" sz="2187"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 8"/>
          <p:cNvSpPr/>
          <p:nvPr/>
        </p:nvSpPr>
        <p:spPr>
          <a:xfrm>
            <a:off x="5935028" y="6219944"/>
            <a:ext cx="7862173" cy="710803"/>
          </a:xfrm>
          <a:prstGeom prst="rect">
            <a:avLst/>
          </a:prstGeom>
          <a:noFill/>
          <a:ln/>
        </p:spPr>
        <p:txBody>
          <a:bodyPr wrap="square" rtlCol="0" anchor="t"/>
          <a:lstStyle/>
          <a:p>
            <a:pPr marL="0" marR="0" lvl="0" indent="0" algn="l" defTabSz="914400" rtl="0" eaLnBrk="1" fontAlgn="auto" latinLnBrk="0" hangingPunct="1">
              <a:lnSpc>
                <a:spcPts val="2799"/>
              </a:lnSpc>
              <a:spcBef>
                <a:spcPts val="0"/>
              </a:spcBef>
              <a:spcAft>
                <a:spcPts val="0"/>
              </a:spcAft>
              <a:buClrTx/>
              <a:buSzTx/>
              <a:buFontTx/>
              <a:buNone/>
              <a:tabLst/>
              <a:defRPr/>
            </a:pPr>
            <a:r>
              <a:rPr kumimoji="0" lang="en-US" sz="1750" b="0" i="0" u="none" strike="noStrike" kern="1200" cap="none" spc="0" normalizeH="0" baseline="0" noProof="0" dirty="0">
                <a:ln>
                  <a:noFill/>
                </a:ln>
                <a:solidFill>
                  <a:srgbClr val="49495A"/>
                </a:solidFill>
                <a:effectLst/>
                <a:uLnTx/>
                <a:uFillTx/>
                <a:latin typeface="Open Sans" pitchFamily="34" charset="0"/>
                <a:ea typeface="Open Sans" pitchFamily="34" charset="-122"/>
                <a:cs typeface="Open Sans" pitchFamily="34" charset="-120"/>
              </a:rPr>
              <a:t>Promote your ideas and achievements without being boastful or demanding.</a:t>
            </a:r>
            <a:endParaRPr kumimoji="0" lang="en-US" sz="17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
        <p:nvSpPr>
          <p:cNvPr id="4" name="Text 2"/>
          <p:cNvSpPr/>
          <p:nvPr/>
        </p:nvSpPr>
        <p:spPr>
          <a:xfrm>
            <a:off x="2037993" y="2383274"/>
            <a:ext cx="7633811" cy="694373"/>
          </a:xfrm>
          <a:prstGeom prst="rect">
            <a:avLst/>
          </a:prstGeom>
          <a:noFill/>
          <a:ln/>
        </p:spPr>
        <p:txBody>
          <a:bodyPr wrap="none" rtlCol="0" anchor="t"/>
          <a:lstStyle/>
          <a:p>
            <a:pPr marL="0" marR="0" lvl="0" indent="0" algn="l" defTabSz="914400" rtl="0" eaLnBrk="1" fontAlgn="auto" latinLnBrk="0" hangingPunct="1">
              <a:lnSpc>
                <a:spcPts val="5468"/>
              </a:lnSpc>
              <a:spcBef>
                <a:spcPts val="0"/>
              </a:spcBef>
              <a:spcAft>
                <a:spcPts val="0"/>
              </a:spcAft>
              <a:buClrTx/>
              <a:buSzTx/>
              <a:buFontTx/>
              <a:buNone/>
              <a:tabLst/>
              <a:defRPr/>
            </a:pPr>
            <a:r>
              <a:rPr kumimoji="0" lang="en-US" sz="4374" b="0" i="0" u="none" strike="noStrike" kern="1200" cap="none" spc="0" normalizeH="0" baseline="0" noProof="0" dirty="0">
                <a:ln>
                  <a:noFill/>
                </a:ln>
                <a:solidFill>
                  <a:srgbClr val="5955EB"/>
                </a:solidFill>
                <a:effectLst/>
                <a:uLnTx/>
                <a:uFillTx/>
                <a:latin typeface="Libre Baskerville" pitchFamily="34" charset="0"/>
                <a:ea typeface="Libre Baskerville" pitchFamily="34" charset="-122"/>
                <a:cs typeface="Libre Baskerville" pitchFamily="34" charset="-120"/>
              </a:rPr>
              <a:t>Conclusion and Next Steps</a:t>
            </a:r>
            <a:endParaRPr kumimoji="0" lang="en-US" sz="4374"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Image 0" descr="preencoded.png"/>
          <p:cNvPicPr>
            <a:picLocks noChangeAspect="1"/>
          </p:cNvPicPr>
          <p:nvPr/>
        </p:nvPicPr>
        <p:blipFill>
          <a:blip r:embed="rId3"/>
          <a:stretch>
            <a:fillRect/>
          </a:stretch>
        </p:blipFill>
        <p:spPr>
          <a:xfrm>
            <a:off x="2037993" y="3521988"/>
            <a:ext cx="555427" cy="555427"/>
          </a:xfrm>
          <a:prstGeom prst="rect">
            <a:avLst/>
          </a:prstGeom>
        </p:spPr>
      </p:pic>
      <p:sp>
        <p:nvSpPr>
          <p:cNvPr id="6" name="Text 3"/>
          <p:cNvSpPr/>
          <p:nvPr/>
        </p:nvSpPr>
        <p:spPr>
          <a:xfrm>
            <a:off x="2037993" y="4299585"/>
            <a:ext cx="2777490" cy="347186"/>
          </a:xfrm>
          <a:prstGeom prst="rect">
            <a:avLst/>
          </a:prstGeom>
          <a:noFill/>
          <a:ln/>
        </p:spPr>
        <p:txBody>
          <a:bodyPr wrap="none" rtlCol="0" anchor="t"/>
          <a:lstStyle/>
          <a:p>
            <a:pPr marL="0" marR="0" lvl="0" indent="0" algn="l" defTabSz="914400" rtl="0" eaLnBrk="1" fontAlgn="auto" latinLnBrk="0" hangingPunct="1">
              <a:lnSpc>
                <a:spcPts val="2734"/>
              </a:lnSpc>
              <a:spcBef>
                <a:spcPts val="0"/>
              </a:spcBef>
              <a:spcAft>
                <a:spcPts val="0"/>
              </a:spcAft>
              <a:buClrTx/>
              <a:buSzTx/>
              <a:buFontTx/>
              <a:buNone/>
              <a:tabLst/>
              <a:defRPr/>
            </a:pPr>
            <a:r>
              <a:rPr kumimoji="0" lang="en-US" sz="2187" b="0" i="0" u="none" strike="noStrike" kern="1200" cap="none" spc="0" normalizeH="0" baseline="0" noProof="0" dirty="0">
                <a:ln>
                  <a:noFill/>
                </a:ln>
                <a:solidFill>
                  <a:srgbClr val="5955EB"/>
                </a:solidFill>
                <a:effectLst/>
                <a:uLnTx/>
                <a:uFillTx/>
                <a:latin typeface="Libre Baskerville" pitchFamily="34" charset="0"/>
                <a:ea typeface="Libre Baskerville" pitchFamily="34" charset="-122"/>
                <a:cs typeface="Libre Baskerville" pitchFamily="34" charset="-120"/>
              </a:rPr>
              <a:t>Practice</a:t>
            </a:r>
            <a:endParaRPr kumimoji="0" lang="en-US" sz="2187"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 4"/>
          <p:cNvSpPr/>
          <p:nvPr/>
        </p:nvSpPr>
        <p:spPr>
          <a:xfrm>
            <a:off x="2037993" y="4780002"/>
            <a:ext cx="3295888" cy="1066205"/>
          </a:xfrm>
          <a:prstGeom prst="rect">
            <a:avLst/>
          </a:prstGeom>
          <a:noFill/>
          <a:ln/>
        </p:spPr>
        <p:txBody>
          <a:bodyPr wrap="square" rtlCol="0" anchor="t"/>
          <a:lstStyle/>
          <a:p>
            <a:pPr marL="0" marR="0" lvl="0" indent="0" algn="l" defTabSz="914400" rtl="0" eaLnBrk="1" fontAlgn="auto" latinLnBrk="0" hangingPunct="1">
              <a:lnSpc>
                <a:spcPts val="2799"/>
              </a:lnSpc>
              <a:spcBef>
                <a:spcPts val="0"/>
              </a:spcBef>
              <a:spcAft>
                <a:spcPts val="0"/>
              </a:spcAft>
              <a:buClrTx/>
              <a:buSzTx/>
              <a:buFontTx/>
              <a:buNone/>
              <a:tabLst/>
              <a:defRPr/>
            </a:pPr>
            <a:r>
              <a:rPr kumimoji="0" lang="en-US" sz="1750" b="0" i="0" u="none" strike="noStrike" kern="1200" cap="none" spc="0" normalizeH="0" baseline="0" noProof="0" dirty="0">
                <a:ln>
                  <a:noFill/>
                </a:ln>
                <a:solidFill>
                  <a:srgbClr val="49495A"/>
                </a:solidFill>
                <a:effectLst/>
                <a:uLnTx/>
                <a:uFillTx/>
                <a:latin typeface="Open Sans" pitchFamily="34" charset="0"/>
                <a:ea typeface="Open Sans" pitchFamily="34" charset="-122"/>
                <a:cs typeface="Open Sans" pitchFamily="34" charset="-120"/>
              </a:rPr>
              <a:t>Continuously apply your communication skills in various situations.</a:t>
            </a:r>
            <a:endParaRPr kumimoji="0" lang="en-US" sz="17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Image 1" descr="preencoded.png"/>
          <p:cNvPicPr>
            <a:picLocks noChangeAspect="1"/>
          </p:cNvPicPr>
          <p:nvPr/>
        </p:nvPicPr>
        <p:blipFill>
          <a:blip r:embed="rId4"/>
          <a:stretch>
            <a:fillRect/>
          </a:stretch>
        </p:blipFill>
        <p:spPr>
          <a:xfrm>
            <a:off x="5667137" y="3521988"/>
            <a:ext cx="555427" cy="555427"/>
          </a:xfrm>
          <a:prstGeom prst="rect">
            <a:avLst/>
          </a:prstGeom>
        </p:spPr>
      </p:pic>
      <p:sp>
        <p:nvSpPr>
          <p:cNvPr id="9" name="Text 5"/>
          <p:cNvSpPr/>
          <p:nvPr/>
        </p:nvSpPr>
        <p:spPr>
          <a:xfrm>
            <a:off x="5667137" y="4299585"/>
            <a:ext cx="2777490" cy="347186"/>
          </a:xfrm>
          <a:prstGeom prst="rect">
            <a:avLst/>
          </a:prstGeom>
          <a:noFill/>
          <a:ln/>
        </p:spPr>
        <p:txBody>
          <a:bodyPr wrap="none" rtlCol="0" anchor="t"/>
          <a:lstStyle/>
          <a:p>
            <a:pPr marL="0" marR="0" lvl="0" indent="0" algn="l" defTabSz="914400" rtl="0" eaLnBrk="1" fontAlgn="auto" latinLnBrk="0" hangingPunct="1">
              <a:lnSpc>
                <a:spcPts val="2734"/>
              </a:lnSpc>
              <a:spcBef>
                <a:spcPts val="0"/>
              </a:spcBef>
              <a:spcAft>
                <a:spcPts val="0"/>
              </a:spcAft>
              <a:buClrTx/>
              <a:buSzTx/>
              <a:buFontTx/>
              <a:buNone/>
              <a:tabLst/>
              <a:defRPr/>
            </a:pPr>
            <a:r>
              <a:rPr kumimoji="0" lang="en-US" sz="2187" b="0" i="0" u="none" strike="noStrike" kern="1200" cap="none" spc="0" normalizeH="0" baseline="0" noProof="0" dirty="0">
                <a:ln>
                  <a:noFill/>
                </a:ln>
                <a:solidFill>
                  <a:srgbClr val="5955EB"/>
                </a:solidFill>
                <a:effectLst/>
                <a:uLnTx/>
                <a:uFillTx/>
                <a:latin typeface="Libre Baskerville" pitchFamily="34" charset="0"/>
                <a:ea typeface="Libre Baskerville" pitchFamily="34" charset="-122"/>
                <a:cs typeface="Libre Baskerville" pitchFamily="34" charset="-120"/>
              </a:rPr>
              <a:t>Seek Feedback</a:t>
            </a:r>
            <a:endParaRPr kumimoji="0" lang="en-US" sz="2187"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 6"/>
          <p:cNvSpPr/>
          <p:nvPr/>
        </p:nvSpPr>
        <p:spPr>
          <a:xfrm>
            <a:off x="5667137" y="4780002"/>
            <a:ext cx="3296007" cy="710803"/>
          </a:xfrm>
          <a:prstGeom prst="rect">
            <a:avLst/>
          </a:prstGeom>
          <a:noFill/>
          <a:ln/>
        </p:spPr>
        <p:txBody>
          <a:bodyPr wrap="square" rtlCol="0" anchor="t"/>
          <a:lstStyle/>
          <a:p>
            <a:pPr marL="0" marR="0" lvl="0" indent="0" algn="l" defTabSz="914400" rtl="0" eaLnBrk="1" fontAlgn="auto" latinLnBrk="0" hangingPunct="1">
              <a:lnSpc>
                <a:spcPts val="2799"/>
              </a:lnSpc>
              <a:spcBef>
                <a:spcPts val="0"/>
              </a:spcBef>
              <a:spcAft>
                <a:spcPts val="0"/>
              </a:spcAft>
              <a:buClrTx/>
              <a:buSzTx/>
              <a:buFontTx/>
              <a:buNone/>
              <a:tabLst/>
              <a:defRPr/>
            </a:pPr>
            <a:r>
              <a:rPr kumimoji="0" lang="en-US" sz="1750" b="0" i="0" u="none" strike="noStrike" kern="1200" cap="none" spc="0" normalizeH="0" baseline="0" noProof="0" dirty="0">
                <a:ln>
                  <a:noFill/>
                </a:ln>
                <a:solidFill>
                  <a:srgbClr val="49495A"/>
                </a:solidFill>
                <a:effectLst/>
                <a:uLnTx/>
                <a:uFillTx/>
                <a:latin typeface="Open Sans" pitchFamily="34" charset="0"/>
                <a:ea typeface="Open Sans" pitchFamily="34" charset="-122"/>
                <a:cs typeface="Open Sans" pitchFamily="34" charset="-120"/>
              </a:rPr>
              <a:t>Ask groupmates and mentors for constructive input to improve.</a:t>
            </a:r>
            <a:endParaRPr kumimoji="0" lang="en-US" sz="17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Image 2" descr="preencoded.png"/>
          <p:cNvPicPr>
            <a:picLocks noChangeAspect="1"/>
          </p:cNvPicPr>
          <p:nvPr/>
        </p:nvPicPr>
        <p:blipFill>
          <a:blip r:embed="rId5"/>
          <a:stretch>
            <a:fillRect/>
          </a:stretch>
        </p:blipFill>
        <p:spPr>
          <a:xfrm>
            <a:off x="9296400" y="3521988"/>
            <a:ext cx="555427" cy="555427"/>
          </a:xfrm>
          <a:prstGeom prst="rect">
            <a:avLst/>
          </a:prstGeom>
        </p:spPr>
      </p:pic>
      <p:sp>
        <p:nvSpPr>
          <p:cNvPr id="12" name="Text 7"/>
          <p:cNvSpPr/>
          <p:nvPr/>
        </p:nvSpPr>
        <p:spPr>
          <a:xfrm>
            <a:off x="9296400" y="4299585"/>
            <a:ext cx="2777490" cy="347186"/>
          </a:xfrm>
          <a:prstGeom prst="rect">
            <a:avLst/>
          </a:prstGeom>
          <a:noFill/>
          <a:ln/>
        </p:spPr>
        <p:txBody>
          <a:bodyPr wrap="none" rtlCol="0" anchor="t"/>
          <a:lstStyle/>
          <a:p>
            <a:pPr marL="0" marR="0" lvl="0" indent="0" algn="l" defTabSz="914400" rtl="0" eaLnBrk="1" fontAlgn="auto" latinLnBrk="0" hangingPunct="1">
              <a:lnSpc>
                <a:spcPts val="2734"/>
              </a:lnSpc>
              <a:spcBef>
                <a:spcPts val="0"/>
              </a:spcBef>
              <a:spcAft>
                <a:spcPts val="0"/>
              </a:spcAft>
              <a:buClrTx/>
              <a:buSzTx/>
              <a:buFontTx/>
              <a:buNone/>
              <a:tabLst/>
              <a:defRPr/>
            </a:pPr>
            <a:r>
              <a:rPr kumimoji="0" lang="en-US" sz="2187" b="0" i="0" u="none" strike="noStrike" kern="1200" cap="none" spc="0" normalizeH="0" baseline="0" noProof="0" dirty="0">
                <a:ln>
                  <a:noFill/>
                </a:ln>
                <a:solidFill>
                  <a:srgbClr val="5955EB"/>
                </a:solidFill>
                <a:effectLst/>
                <a:uLnTx/>
                <a:uFillTx/>
                <a:latin typeface="Libre Baskerville" pitchFamily="34" charset="0"/>
                <a:ea typeface="Libre Baskerville" pitchFamily="34" charset="-122"/>
                <a:cs typeface="Libre Baskerville" pitchFamily="34" charset="-120"/>
              </a:rPr>
              <a:t>Utilize Resources</a:t>
            </a:r>
            <a:endParaRPr kumimoji="0" lang="en-US" sz="2187"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 8"/>
          <p:cNvSpPr/>
          <p:nvPr/>
        </p:nvSpPr>
        <p:spPr>
          <a:xfrm>
            <a:off x="9296400" y="4780002"/>
            <a:ext cx="3296007" cy="1066205"/>
          </a:xfrm>
          <a:prstGeom prst="rect">
            <a:avLst/>
          </a:prstGeom>
          <a:noFill/>
          <a:ln/>
        </p:spPr>
        <p:txBody>
          <a:bodyPr wrap="square" rtlCol="0" anchor="t"/>
          <a:lstStyle/>
          <a:p>
            <a:pPr marL="0" marR="0" lvl="0" indent="0" algn="l" defTabSz="914400" rtl="0" eaLnBrk="1" fontAlgn="auto" latinLnBrk="0" hangingPunct="1">
              <a:lnSpc>
                <a:spcPts val="2799"/>
              </a:lnSpc>
              <a:spcBef>
                <a:spcPts val="0"/>
              </a:spcBef>
              <a:spcAft>
                <a:spcPts val="0"/>
              </a:spcAft>
              <a:buClrTx/>
              <a:buSzTx/>
              <a:buFontTx/>
              <a:buNone/>
              <a:tabLst/>
              <a:defRPr/>
            </a:pPr>
            <a:r>
              <a:rPr kumimoji="0" lang="en-US" sz="1750" b="0" i="0" u="none" strike="noStrike" kern="1200" cap="none" spc="0" normalizeH="0" baseline="0" noProof="0" dirty="0">
                <a:ln>
                  <a:noFill/>
                </a:ln>
                <a:solidFill>
                  <a:srgbClr val="49495A"/>
                </a:solidFill>
                <a:effectLst/>
                <a:uLnTx/>
                <a:uFillTx/>
                <a:latin typeface="Open Sans" pitchFamily="34" charset="0"/>
                <a:ea typeface="Open Sans" pitchFamily="34" charset="-122"/>
                <a:cs typeface="Open Sans" pitchFamily="34" charset="-120"/>
              </a:rPr>
              <a:t>Explore workshops, books, and online courses to further develop your skills.</a:t>
            </a:r>
            <a:endParaRPr kumimoji="0" lang="en-US" sz="17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txBody>
          <a:bodyPr/>
          <a:lstStyle/>
          <a:p>
            <a:r>
              <a:rPr lang="en-US" dirty="0"/>
              <a:t> </a:t>
            </a:r>
            <a:endParaRPr lang="ru-RU" dirty="0"/>
          </a:p>
        </p:txBody>
      </p:sp>
      <p:sp>
        <p:nvSpPr>
          <p:cNvPr id="4" name="Text 2"/>
          <p:cNvSpPr/>
          <p:nvPr/>
        </p:nvSpPr>
        <p:spPr>
          <a:xfrm>
            <a:off x="2037993" y="816672"/>
            <a:ext cx="7633811" cy="694373"/>
          </a:xfrm>
          <a:prstGeom prst="rect">
            <a:avLst/>
          </a:prstGeom>
          <a:noFill/>
          <a:ln/>
        </p:spPr>
        <p:txBody>
          <a:bodyPr wrap="none" rtlCol="0" anchor="t"/>
          <a:lstStyle/>
          <a:p>
            <a:pPr marL="0" marR="0" lvl="0" indent="0" algn="l" defTabSz="914400" rtl="0" eaLnBrk="1" fontAlgn="auto" latinLnBrk="0" hangingPunct="1">
              <a:lnSpc>
                <a:spcPts val="5468"/>
              </a:lnSpc>
              <a:spcBef>
                <a:spcPts val="0"/>
              </a:spcBef>
              <a:spcAft>
                <a:spcPts val="0"/>
              </a:spcAft>
              <a:buClrTx/>
              <a:buSzTx/>
              <a:buFontTx/>
              <a:buNone/>
              <a:tabLst/>
              <a:defRPr/>
            </a:pPr>
            <a:r>
              <a:rPr lang="en-US" sz="4374" dirty="0">
                <a:solidFill>
                  <a:srgbClr val="5955EB"/>
                </a:solidFill>
                <a:latin typeface="Libre Baskerville" pitchFamily="34" charset="0"/>
              </a:rPr>
              <a:t>Literature:</a:t>
            </a:r>
            <a:endParaRPr kumimoji="0" lang="en-US" sz="4374"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 2">
            <a:extLst>
              <a:ext uri="{FF2B5EF4-FFF2-40B4-BE49-F238E27FC236}">
                <a16:creationId xmlns:a16="http://schemas.microsoft.com/office/drawing/2014/main" id="{E393CF38-C175-FA9C-D0FA-F95C9A11AD60}"/>
              </a:ext>
            </a:extLst>
          </p:cNvPr>
          <p:cNvSpPr/>
          <p:nvPr/>
        </p:nvSpPr>
        <p:spPr>
          <a:xfrm>
            <a:off x="978282" y="1663445"/>
            <a:ext cx="7633811" cy="2810584"/>
          </a:xfrm>
          <a:prstGeom prst="rect">
            <a:avLst/>
          </a:prstGeom>
          <a:noFill/>
          <a:ln/>
        </p:spPr>
        <p:txBody>
          <a:bodyPr wrap="none" rtlCol="0" anchor="t"/>
          <a:lstStyle/>
          <a:p>
            <a:pPr marL="742950" marR="0" lvl="0" indent="-742950" algn="l" defTabSz="914400" rtl="0" eaLnBrk="1" fontAlgn="auto" latinLnBrk="0" hangingPunct="1">
              <a:lnSpc>
                <a:spcPts val="5468"/>
              </a:lnSpc>
              <a:spcBef>
                <a:spcPts val="0"/>
              </a:spcBef>
              <a:spcAft>
                <a:spcPts val="0"/>
              </a:spcAft>
              <a:buClrTx/>
              <a:buSzTx/>
              <a:buFont typeface="+mj-lt"/>
              <a:buAutoNum type="arabicPeriod"/>
              <a:tabLst/>
              <a:defRPr/>
            </a:pPr>
            <a:r>
              <a:rPr lang="en-US" sz="1400" dirty="0">
                <a:solidFill>
                  <a:srgbClr val="5955EB"/>
                </a:solidFill>
                <a:latin typeface="Libre Baskerville" pitchFamily="34" charset="0"/>
              </a:rPr>
              <a:t>Hughes R. English in speech and writing: Investigating language and literature. – Routledge, 2005.</a:t>
            </a:r>
          </a:p>
          <a:p>
            <a:pPr marL="742950" marR="0" lvl="0" indent="-742950" algn="l" defTabSz="914400" rtl="0" eaLnBrk="1" fontAlgn="auto" latinLnBrk="0" hangingPunct="1">
              <a:lnSpc>
                <a:spcPts val="5468"/>
              </a:lnSpc>
              <a:spcBef>
                <a:spcPts val="0"/>
              </a:spcBef>
              <a:spcAft>
                <a:spcPts val="0"/>
              </a:spcAft>
              <a:buClrTx/>
              <a:buSzTx/>
              <a:buFont typeface="+mj-lt"/>
              <a:buAutoNum type="arabicPeriod"/>
              <a:tabLst/>
              <a:defRPr/>
            </a:pPr>
            <a:r>
              <a:rPr lang="en-US" sz="1400" dirty="0">
                <a:solidFill>
                  <a:srgbClr val="5955EB"/>
                </a:solidFill>
                <a:latin typeface="Libre Baskerville" pitchFamily="34" charset="0"/>
              </a:rPr>
              <a:t>Blake N. F. Speech and writing: an historical overview //The Yearbook of English Studies. – 1995. – Т. 25. – С. 6-21.</a:t>
            </a:r>
          </a:p>
          <a:p>
            <a:pPr marL="742950" marR="0" lvl="0" indent="-742950" algn="l" defTabSz="914400" rtl="0" eaLnBrk="1" fontAlgn="auto" latinLnBrk="0" hangingPunct="1">
              <a:lnSpc>
                <a:spcPts val="5468"/>
              </a:lnSpc>
              <a:spcBef>
                <a:spcPts val="0"/>
              </a:spcBef>
              <a:spcAft>
                <a:spcPts val="0"/>
              </a:spcAft>
              <a:buClrTx/>
              <a:buSzTx/>
              <a:buFont typeface="+mj-lt"/>
              <a:buAutoNum type="arabicPeriod"/>
              <a:tabLst/>
              <a:defRPr/>
            </a:pPr>
            <a:r>
              <a:rPr lang="en-US" sz="1400" dirty="0" err="1">
                <a:solidFill>
                  <a:srgbClr val="5955EB"/>
                </a:solidFill>
                <a:latin typeface="Libre Baskerville" pitchFamily="34" charset="0"/>
              </a:rPr>
              <a:t>Finegan</a:t>
            </a:r>
            <a:r>
              <a:rPr lang="en-US" sz="1400" dirty="0">
                <a:solidFill>
                  <a:srgbClr val="5955EB"/>
                </a:solidFill>
                <a:latin typeface="Libre Baskerville" pitchFamily="34" charset="0"/>
              </a:rPr>
              <a:t> D. B. E. The linguistic evolution of five written and speech-based English genres from the 17th to the 20th centuries </a:t>
            </a:r>
          </a:p>
          <a:p>
            <a:pPr marR="0" lvl="0" algn="l" defTabSz="914400" rtl="0" eaLnBrk="1" fontAlgn="auto" latinLnBrk="0" hangingPunct="1">
              <a:lnSpc>
                <a:spcPts val="5468"/>
              </a:lnSpc>
              <a:spcBef>
                <a:spcPts val="0"/>
              </a:spcBef>
              <a:spcAft>
                <a:spcPts val="0"/>
              </a:spcAft>
              <a:buClrTx/>
              <a:buSzTx/>
              <a:tabLst/>
              <a:defRPr/>
            </a:pPr>
            <a:r>
              <a:rPr lang="en-US" sz="1400" dirty="0">
                <a:solidFill>
                  <a:srgbClr val="5955EB"/>
                </a:solidFill>
                <a:latin typeface="Libre Baskerville" pitchFamily="34" charset="0"/>
              </a:rPr>
              <a:t>//Topics in English Linguistics 10. – 1992. – С. 688.</a:t>
            </a:r>
          </a:p>
          <a:p>
            <a:pPr marR="0" lvl="0" algn="l" defTabSz="914400" rtl="0" eaLnBrk="1" fontAlgn="auto" latinLnBrk="0" hangingPunct="1">
              <a:lnSpc>
                <a:spcPts val="5468"/>
              </a:lnSpc>
              <a:spcBef>
                <a:spcPts val="0"/>
              </a:spcBef>
              <a:spcAft>
                <a:spcPts val="0"/>
              </a:spcAft>
              <a:buClrTx/>
              <a:buSzTx/>
              <a:tabLst/>
              <a:defRPr/>
            </a:pPr>
            <a:r>
              <a:rPr lang="en-US" sz="1400" dirty="0">
                <a:solidFill>
                  <a:srgbClr val="5955EB"/>
                </a:solidFill>
                <a:latin typeface="Libre Baskerville" pitchFamily="34" charset="0"/>
              </a:rPr>
              <a:t>4. 	</a:t>
            </a:r>
            <a:r>
              <a:rPr lang="en-US" sz="1400" dirty="0" err="1">
                <a:solidFill>
                  <a:srgbClr val="5955EB"/>
                </a:solidFill>
                <a:latin typeface="Libre Baskerville" pitchFamily="34" charset="0"/>
              </a:rPr>
              <a:t>Jumanbaevna</a:t>
            </a:r>
            <a:r>
              <a:rPr lang="en-US" sz="1400" dirty="0">
                <a:solidFill>
                  <a:srgbClr val="5955EB"/>
                </a:solidFill>
                <a:latin typeface="Libre Baskerville" pitchFamily="34" charset="0"/>
              </a:rPr>
              <a:t> A. M. Development of oral and written speech in the study of the Russian language in an agrarian university</a:t>
            </a:r>
          </a:p>
          <a:p>
            <a:pPr marR="0" lvl="0" algn="l" defTabSz="914400" rtl="0" eaLnBrk="1" fontAlgn="auto" latinLnBrk="0" hangingPunct="1">
              <a:lnSpc>
                <a:spcPts val="5468"/>
              </a:lnSpc>
              <a:spcBef>
                <a:spcPts val="0"/>
              </a:spcBef>
              <a:spcAft>
                <a:spcPts val="0"/>
              </a:spcAft>
              <a:buClrTx/>
              <a:buSzTx/>
              <a:tabLst/>
              <a:defRPr/>
            </a:pPr>
            <a:r>
              <a:rPr lang="en-US" sz="1400" dirty="0">
                <a:solidFill>
                  <a:srgbClr val="5955EB"/>
                </a:solidFill>
                <a:latin typeface="Libre Baskerville" pitchFamily="34" charset="0"/>
              </a:rPr>
              <a:t>//ACADEMICIA: An International Multidisciplinary Research Journal. – 2021. – Т. 11. – №. 3. – С. 1743-1747.</a:t>
            </a:r>
          </a:p>
          <a:p>
            <a:pPr marR="0" lvl="0" algn="l" defTabSz="914400" rtl="0" eaLnBrk="1" fontAlgn="auto" latinLnBrk="0" hangingPunct="1">
              <a:lnSpc>
                <a:spcPts val="5468"/>
              </a:lnSpc>
              <a:spcBef>
                <a:spcPts val="0"/>
              </a:spcBef>
              <a:spcAft>
                <a:spcPts val="0"/>
              </a:spcAft>
              <a:buClrTx/>
              <a:buSzTx/>
              <a:tabLst/>
              <a:defRPr/>
            </a:pPr>
            <a:r>
              <a:rPr lang="en-US" sz="1400" dirty="0">
                <a:solidFill>
                  <a:srgbClr val="5955EB"/>
                </a:solidFill>
                <a:latin typeface="Libre Baskerville" pitchFamily="34" charset="0"/>
              </a:rPr>
              <a:t>5.	</a:t>
            </a:r>
            <a:r>
              <a:rPr lang="en-US" sz="1400" dirty="0" err="1">
                <a:solidFill>
                  <a:srgbClr val="5955EB"/>
                </a:solidFill>
                <a:latin typeface="Libre Baskerville" pitchFamily="34" charset="0"/>
              </a:rPr>
              <a:t>Akinnaso</a:t>
            </a:r>
            <a:r>
              <a:rPr lang="en-US" sz="1400" dirty="0">
                <a:solidFill>
                  <a:srgbClr val="5955EB"/>
                </a:solidFill>
                <a:latin typeface="Libre Baskerville" pitchFamily="34" charset="0"/>
              </a:rPr>
              <a:t> F. N. On the differences between spoken and written language //Language and speech. – 1982. – Т. 25. – №. 2. – С. 97-125.</a:t>
            </a:r>
          </a:p>
          <a:p>
            <a:pPr marL="742950" marR="0" lvl="0" indent="-742950" algn="l" defTabSz="914400" rtl="0" eaLnBrk="1" fontAlgn="auto" latinLnBrk="0" hangingPunct="1">
              <a:lnSpc>
                <a:spcPts val="5468"/>
              </a:lnSpc>
              <a:spcBef>
                <a:spcPts val="0"/>
              </a:spcBef>
              <a:spcAft>
                <a:spcPts val="0"/>
              </a:spcAft>
              <a:buClrTx/>
              <a:buSzTx/>
              <a:buFont typeface="+mj-lt"/>
              <a:buAutoNum type="arabicPeriod"/>
              <a:tabLst/>
              <a:defRPr/>
            </a:pPr>
            <a:endParaRPr lang="en-US" sz="1400" dirty="0">
              <a:solidFill>
                <a:srgbClr val="5955EB"/>
              </a:solidFill>
              <a:latin typeface="Libre Baskerville" pitchFamily="34" charset="0"/>
            </a:endParaRPr>
          </a:p>
          <a:p>
            <a:pPr marL="742950" marR="0" lvl="0" indent="-742950" algn="l" defTabSz="914400" rtl="0" eaLnBrk="1" fontAlgn="auto" latinLnBrk="0" hangingPunct="1">
              <a:lnSpc>
                <a:spcPts val="5468"/>
              </a:lnSpc>
              <a:spcBef>
                <a:spcPts val="0"/>
              </a:spcBef>
              <a:spcAft>
                <a:spcPts val="0"/>
              </a:spcAft>
              <a:buClrTx/>
              <a:buSzTx/>
              <a:buFont typeface="+mj-lt"/>
              <a:buAutoNum type="arabicPeriod"/>
              <a:tabLst/>
              <a:defRPr/>
            </a:pPr>
            <a:endParaRPr lang="en-US" sz="1400" dirty="0">
              <a:solidFill>
                <a:srgbClr val="5955EB"/>
              </a:solidFill>
              <a:latin typeface="Libre Baskerville" pitchFamily="34" charset="0"/>
            </a:endParaRPr>
          </a:p>
          <a:p>
            <a:pPr marL="742950" marR="0" lvl="0" indent="-742950" algn="l" defTabSz="914400" rtl="0" eaLnBrk="1" fontAlgn="auto" latinLnBrk="0" hangingPunct="1">
              <a:lnSpc>
                <a:spcPts val="5468"/>
              </a:lnSpc>
              <a:spcBef>
                <a:spcPts val="0"/>
              </a:spcBef>
              <a:spcAft>
                <a:spcPts val="0"/>
              </a:spcAft>
              <a:buClrTx/>
              <a:buSzTx/>
              <a:buFont typeface="+mj-lt"/>
              <a:buAutoNum type="arabicPeriod"/>
              <a:tabLst/>
              <a:defRPr/>
            </a:pPr>
            <a:endParaRPr lang="en-US" sz="1400" dirty="0">
              <a:solidFill>
                <a:srgbClr val="5955EB"/>
              </a:solidFill>
              <a:latin typeface="Libre Baskerville" pitchFamily="34" charset="0"/>
            </a:endParaRPr>
          </a:p>
          <a:p>
            <a:pPr marL="0" marR="0" lvl="0" indent="0" algn="l" defTabSz="914400" rtl="0" eaLnBrk="1" fontAlgn="auto" latinLnBrk="0" hangingPunct="1">
              <a:lnSpc>
                <a:spcPts val="5468"/>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ts val="5468"/>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4966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pic>
        <p:nvPicPr>
          <p:cNvPr id="4" name="Image 0" descr="preencoded.png"/>
          <p:cNvPicPr>
            <a:picLocks noChangeAspect="1"/>
          </p:cNvPicPr>
          <p:nvPr/>
        </p:nvPicPr>
        <p:blipFill>
          <a:blip r:embed="rId3"/>
          <a:stretch>
            <a:fillRect/>
          </a:stretch>
        </p:blipFill>
        <p:spPr>
          <a:xfrm>
            <a:off x="10684431" y="0"/>
            <a:ext cx="3953589" cy="8229600"/>
          </a:xfrm>
          <a:prstGeom prst="rect">
            <a:avLst/>
          </a:prstGeom>
        </p:spPr>
      </p:pic>
      <p:sp>
        <p:nvSpPr>
          <p:cNvPr id="5" name="Text 2"/>
          <p:cNvSpPr/>
          <p:nvPr/>
        </p:nvSpPr>
        <p:spPr>
          <a:xfrm>
            <a:off x="833199" y="1875115"/>
            <a:ext cx="7177802" cy="694373"/>
          </a:xfrm>
          <a:prstGeom prst="rect">
            <a:avLst/>
          </a:prstGeom>
          <a:noFill/>
          <a:ln/>
        </p:spPr>
        <p:txBody>
          <a:bodyPr wrap="none" rtlCol="0" anchor="t"/>
          <a:lstStyle/>
          <a:p>
            <a:pPr marL="0" indent="0">
              <a:lnSpc>
                <a:spcPts val="5468"/>
              </a:lnSpc>
              <a:buNone/>
            </a:pPr>
            <a:r>
              <a:rPr lang="en-US" sz="4374" dirty="0">
                <a:solidFill>
                  <a:srgbClr val="5955EB"/>
                </a:solidFill>
                <a:latin typeface="Libre Baskerville" pitchFamily="34" charset="0"/>
                <a:ea typeface="Libre Baskerville" pitchFamily="34" charset="-122"/>
                <a:cs typeface="Libre Baskerville" pitchFamily="34" charset="-120"/>
              </a:rPr>
              <a:t>Purpose of the Discipline</a:t>
            </a:r>
            <a:endParaRPr lang="en-US" sz="4374" dirty="0"/>
          </a:p>
        </p:txBody>
      </p:sp>
      <p:sp>
        <p:nvSpPr>
          <p:cNvPr id="6" name="Shape 3"/>
          <p:cNvSpPr/>
          <p:nvPr/>
        </p:nvSpPr>
        <p:spPr>
          <a:xfrm>
            <a:off x="833199" y="3076337"/>
            <a:ext cx="499943" cy="499943"/>
          </a:xfrm>
          <a:prstGeom prst="roundRect">
            <a:avLst>
              <a:gd name="adj" fmla="val 26667"/>
            </a:avLst>
          </a:prstGeom>
          <a:solidFill>
            <a:srgbClr val="DED6FF"/>
          </a:solidFill>
          <a:ln/>
        </p:spPr>
      </p:sp>
      <p:sp>
        <p:nvSpPr>
          <p:cNvPr id="7" name="Text 4"/>
          <p:cNvSpPr/>
          <p:nvPr/>
        </p:nvSpPr>
        <p:spPr>
          <a:xfrm>
            <a:off x="1008817" y="3118009"/>
            <a:ext cx="148709" cy="416481"/>
          </a:xfrm>
          <a:prstGeom prst="rect">
            <a:avLst/>
          </a:prstGeom>
          <a:noFill/>
          <a:ln/>
        </p:spPr>
        <p:txBody>
          <a:bodyPr wrap="none" rtlCol="0" anchor="t"/>
          <a:lstStyle/>
          <a:p>
            <a:pPr marL="0" indent="0" algn="ctr">
              <a:lnSpc>
                <a:spcPts val="3281"/>
              </a:lnSpc>
              <a:buNone/>
            </a:pPr>
            <a:r>
              <a:rPr lang="en-US" sz="2624" dirty="0">
                <a:solidFill>
                  <a:srgbClr val="5955EB"/>
                </a:solidFill>
                <a:latin typeface="Libre Baskerville" pitchFamily="34" charset="0"/>
                <a:ea typeface="Libre Baskerville" pitchFamily="34" charset="-122"/>
                <a:cs typeface="Libre Baskerville" pitchFamily="34" charset="-120"/>
              </a:rPr>
              <a:t>1</a:t>
            </a:r>
            <a:endParaRPr lang="en-US" sz="2624" dirty="0"/>
          </a:p>
        </p:txBody>
      </p:sp>
      <p:sp>
        <p:nvSpPr>
          <p:cNvPr id="8" name="Text 5"/>
          <p:cNvSpPr/>
          <p:nvPr/>
        </p:nvSpPr>
        <p:spPr>
          <a:xfrm>
            <a:off x="1555313" y="3152656"/>
            <a:ext cx="3174444" cy="347186"/>
          </a:xfrm>
          <a:prstGeom prst="rect">
            <a:avLst/>
          </a:prstGeom>
          <a:noFill/>
          <a:ln/>
        </p:spPr>
        <p:txBody>
          <a:bodyPr wrap="none" rtlCol="0" anchor="t"/>
          <a:lstStyle/>
          <a:p>
            <a:pPr marL="0" indent="0">
              <a:lnSpc>
                <a:spcPts val="2734"/>
              </a:lnSpc>
              <a:buNone/>
            </a:pPr>
            <a:r>
              <a:rPr lang="en-US" sz="2187" dirty="0">
                <a:solidFill>
                  <a:srgbClr val="5955EB"/>
                </a:solidFill>
                <a:latin typeface="Libre Baskerville" pitchFamily="34" charset="0"/>
                <a:ea typeface="Libre Baskerville" pitchFamily="34" charset="-122"/>
                <a:cs typeface="Libre Baskerville" pitchFamily="34" charset="-120"/>
              </a:rPr>
              <a:t>Enhance Oral Fluency</a:t>
            </a:r>
            <a:endParaRPr lang="en-US" sz="2187" dirty="0"/>
          </a:p>
        </p:txBody>
      </p:sp>
      <p:sp>
        <p:nvSpPr>
          <p:cNvPr id="9" name="Text 6"/>
          <p:cNvSpPr/>
          <p:nvPr/>
        </p:nvSpPr>
        <p:spPr>
          <a:xfrm>
            <a:off x="1555313" y="3633073"/>
            <a:ext cx="3820001" cy="1066205"/>
          </a:xfrm>
          <a:prstGeom prst="rect">
            <a:avLst/>
          </a:prstGeom>
          <a:noFill/>
          <a:ln/>
        </p:spPr>
        <p:txBody>
          <a:bodyPr wrap="squar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Develop the ability to speak English clearly, coherently, and with confidence in various settings.</a:t>
            </a:r>
            <a:endParaRPr lang="en-US" sz="1750" dirty="0"/>
          </a:p>
        </p:txBody>
      </p:sp>
      <p:sp>
        <p:nvSpPr>
          <p:cNvPr id="10" name="Shape 7"/>
          <p:cNvSpPr/>
          <p:nvPr/>
        </p:nvSpPr>
        <p:spPr>
          <a:xfrm>
            <a:off x="5597485" y="3076337"/>
            <a:ext cx="499943" cy="499943"/>
          </a:xfrm>
          <a:prstGeom prst="roundRect">
            <a:avLst>
              <a:gd name="adj" fmla="val 26667"/>
            </a:avLst>
          </a:prstGeom>
          <a:solidFill>
            <a:srgbClr val="DED6FF"/>
          </a:solidFill>
          <a:ln/>
        </p:spPr>
      </p:sp>
      <p:sp>
        <p:nvSpPr>
          <p:cNvPr id="11" name="Text 8"/>
          <p:cNvSpPr/>
          <p:nvPr/>
        </p:nvSpPr>
        <p:spPr>
          <a:xfrm>
            <a:off x="5744766" y="3118009"/>
            <a:ext cx="205383" cy="416481"/>
          </a:xfrm>
          <a:prstGeom prst="rect">
            <a:avLst/>
          </a:prstGeom>
          <a:noFill/>
          <a:ln/>
        </p:spPr>
        <p:txBody>
          <a:bodyPr wrap="none" rtlCol="0" anchor="t"/>
          <a:lstStyle/>
          <a:p>
            <a:pPr marL="0" indent="0" algn="ctr">
              <a:lnSpc>
                <a:spcPts val="3281"/>
              </a:lnSpc>
              <a:buNone/>
            </a:pPr>
            <a:r>
              <a:rPr lang="en-US" sz="2624" dirty="0">
                <a:solidFill>
                  <a:srgbClr val="5955EB"/>
                </a:solidFill>
                <a:latin typeface="Libre Baskerville" pitchFamily="34" charset="0"/>
                <a:ea typeface="Libre Baskerville" pitchFamily="34" charset="-122"/>
                <a:cs typeface="Libre Baskerville" pitchFamily="34" charset="-120"/>
              </a:rPr>
              <a:t>2</a:t>
            </a:r>
            <a:endParaRPr lang="en-US" sz="2624" dirty="0"/>
          </a:p>
        </p:txBody>
      </p:sp>
      <p:sp>
        <p:nvSpPr>
          <p:cNvPr id="12" name="Text 9"/>
          <p:cNvSpPr/>
          <p:nvPr/>
        </p:nvSpPr>
        <p:spPr>
          <a:xfrm>
            <a:off x="6319599" y="3152656"/>
            <a:ext cx="3820001" cy="694373"/>
          </a:xfrm>
          <a:prstGeom prst="rect">
            <a:avLst/>
          </a:prstGeom>
          <a:noFill/>
          <a:ln/>
        </p:spPr>
        <p:txBody>
          <a:bodyPr wrap="square" rtlCol="0" anchor="t"/>
          <a:lstStyle/>
          <a:p>
            <a:pPr marL="0" indent="0">
              <a:lnSpc>
                <a:spcPts val="2734"/>
              </a:lnSpc>
              <a:buNone/>
            </a:pPr>
            <a:r>
              <a:rPr lang="en-US" sz="2187" dirty="0">
                <a:solidFill>
                  <a:srgbClr val="5955EB"/>
                </a:solidFill>
                <a:latin typeface="Libre Baskerville" pitchFamily="34" charset="0"/>
                <a:ea typeface="Libre Baskerville" pitchFamily="34" charset="-122"/>
                <a:cs typeface="Libre Baskerville" pitchFamily="34" charset="-120"/>
              </a:rPr>
              <a:t>Improve Written Expression</a:t>
            </a:r>
            <a:endParaRPr lang="en-US" sz="2187" dirty="0"/>
          </a:p>
        </p:txBody>
      </p:sp>
      <p:sp>
        <p:nvSpPr>
          <p:cNvPr id="13" name="Text 10"/>
          <p:cNvSpPr/>
          <p:nvPr/>
        </p:nvSpPr>
        <p:spPr>
          <a:xfrm>
            <a:off x="6319599" y="3980259"/>
            <a:ext cx="3820001" cy="1066205"/>
          </a:xfrm>
          <a:prstGeom prst="rect">
            <a:avLst/>
          </a:prstGeom>
          <a:noFill/>
          <a:ln/>
        </p:spPr>
        <p:txBody>
          <a:bodyPr wrap="squar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Master the techniques for crafting compelling, well-structured written documents.</a:t>
            </a:r>
            <a:endParaRPr lang="en-US" sz="1750" dirty="0"/>
          </a:p>
        </p:txBody>
      </p:sp>
      <p:sp>
        <p:nvSpPr>
          <p:cNvPr id="14" name="Shape 11"/>
          <p:cNvSpPr/>
          <p:nvPr/>
        </p:nvSpPr>
        <p:spPr>
          <a:xfrm>
            <a:off x="833199" y="5442228"/>
            <a:ext cx="499943" cy="499943"/>
          </a:xfrm>
          <a:prstGeom prst="roundRect">
            <a:avLst>
              <a:gd name="adj" fmla="val 26667"/>
            </a:avLst>
          </a:prstGeom>
          <a:solidFill>
            <a:srgbClr val="DED6FF"/>
          </a:solidFill>
          <a:ln/>
        </p:spPr>
      </p:sp>
      <p:sp>
        <p:nvSpPr>
          <p:cNvPr id="15" name="Text 12"/>
          <p:cNvSpPr/>
          <p:nvPr/>
        </p:nvSpPr>
        <p:spPr>
          <a:xfrm>
            <a:off x="980480" y="5483900"/>
            <a:ext cx="205383" cy="416481"/>
          </a:xfrm>
          <a:prstGeom prst="rect">
            <a:avLst/>
          </a:prstGeom>
          <a:noFill/>
          <a:ln/>
        </p:spPr>
        <p:txBody>
          <a:bodyPr wrap="none" rtlCol="0" anchor="t"/>
          <a:lstStyle/>
          <a:p>
            <a:pPr marL="0" indent="0" algn="ctr">
              <a:lnSpc>
                <a:spcPts val="3281"/>
              </a:lnSpc>
              <a:buNone/>
            </a:pPr>
            <a:r>
              <a:rPr lang="en-US" sz="2624" dirty="0">
                <a:solidFill>
                  <a:srgbClr val="5955EB"/>
                </a:solidFill>
                <a:latin typeface="Libre Baskerville" pitchFamily="34" charset="0"/>
                <a:ea typeface="Libre Baskerville" pitchFamily="34" charset="-122"/>
                <a:cs typeface="Libre Baskerville" pitchFamily="34" charset="-120"/>
              </a:rPr>
              <a:t>3</a:t>
            </a:r>
            <a:endParaRPr lang="en-US" sz="2624" dirty="0"/>
          </a:p>
        </p:txBody>
      </p:sp>
      <p:sp>
        <p:nvSpPr>
          <p:cNvPr id="16" name="Text 13"/>
          <p:cNvSpPr/>
          <p:nvPr/>
        </p:nvSpPr>
        <p:spPr>
          <a:xfrm>
            <a:off x="1555313" y="5518547"/>
            <a:ext cx="3953589" cy="347186"/>
          </a:xfrm>
          <a:prstGeom prst="rect">
            <a:avLst/>
          </a:prstGeom>
          <a:noFill/>
          <a:ln/>
        </p:spPr>
        <p:txBody>
          <a:bodyPr wrap="none" rtlCol="0" anchor="t"/>
          <a:lstStyle/>
          <a:p>
            <a:pPr marL="0" indent="0">
              <a:lnSpc>
                <a:spcPts val="2734"/>
              </a:lnSpc>
              <a:buNone/>
            </a:pPr>
            <a:r>
              <a:rPr lang="en-US" sz="2187" dirty="0">
                <a:solidFill>
                  <a:srgbClr val="5955EB"/>
                </a:solidFill>
                <a:latin typeface="Libre Baskerville" pitchFamily="34" charset="0"/>
                <a:ea typeface="Libre Baskerville" pitchFamily="34" charset="-122"/>
                <a:cs typeface="Libre Baskerville" pitchFamily="34" charset="-120"/>
              </a:rPr>
              <a:t>Effective Presentation Skills</a:t>
            </a:r>
            <a:endParaRPr lang="en-US" sz="2187" dirty="0"/>
          </a:p>
        </p:txBody>
      </p:sp>
      <p:sp>
        <p:nvSpPr>
          <p:cNvPr id="17" name="Text 14"/>
          <p:cNvSpPr/>
          <p:nvPr/>
        </p:nvSpPr>
        <p:spPr>
          <a:xfrm>
            <a:off x="1555313" y="5998964"/>
            <a:ext cx="8584287" cy="355402"/>
          </a:xfrm>
          <a:prstGeom prst="rect">
            <a:avLst/>
          </a:prstGeom>
          <a:noFill/>
          <a:ln/>
        </p:spPr>
        <p:txBody>
          <a:bodyPr wrap="non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Learn how to effectively engage an audience and deliver impactful presentations.</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
        <p:nvSpPr>
          <p:cNvPr id="4" name="Text 2"/>
          <p:cNvSpPr/>
          <p:nvPr/>
        </p:nvSpPr>
        <p:spPr>
          <a:xfrm>
            <a:off x="2037993" y="2043113"/>
            <a:ext cx="5554980" cy="694373"/>
          </a:xfrm>
          <a:prstGeom prst="rect">
            <a:avLst/>
          </a:prstGeom>
          <a:noFill/>
          <a:ln/>
        </p:spPr>
        <p:txBody>
          <a:bodyPr wrap="none" rtlCol="0" anchor="t"/>
          <a:lstStyle/>
          <a:p>
            <a:pPr marL="0" indent="0">
              <a:lnSpc>
                <a:spcPts val="5468"/>
              </a:lnSpc>
              <a:buNone/>
            </a:pPr>
            <a:r>
              <a:rPr lang="en-US" sz="4374" dirty="0">
                <a:solidFill>
                  <a:srgbClr val="5955EB"/>
                </a:solidFill>
                <a:latin typeface="Libre Baskerville" pitchFamily="34" charset="0"/>
                <a:ea typeface="Libre Baskerville" pitchFamily="34" charset="-122"/>
                <a:cs typeface="Libre Baskerville" pitchFamily="34" charset="-120"/>
              </a:rPr>
              <a:t>Course Overview</a:t>
            </a:r>
            <a:endParaRPr lang="en-US" sz="4374" dirty="0"/>
          </a:p>
        </p:txBody>
      </p:sp>
      <p:sp>
        <p:nvSpPr>
          <p:cNvPr id="5" name="Text 3"/>
          <p:cNvSpPr/>
          <p:nvPr/>
        </p:nvSpPr>
        <p:spPr>
          <a:xfrm>
            <a:off x="2037993" y="3292912"/>
            <a:ext cx="3011448" cy="347186"/>
          </a:xfrm>
          <a:prstGeom prst="rect">
            <a:avLst/>
          </a:prstGeom>
          <a:noFill/>
          <a:ln/>
        </p:spPr>
        <p:txBody>
          <a:bodyPr wrap="none" rtlCol="0" anchor="t"/>
          <a:lstStyle/>
          <a:p>
            <a:pPr marL="0" indent="0">
              <a:lnSpc>
                <a:spcPts val="2734"/>
              </a:lnSpc>
              <a:buNone/>
            </a:pPr>
            <a:r>
              <a:rPr lang="en-US" sz="2187" dirty="0">
                <a:solidFill>
                  <a:srgbClr val="5955EB"/>
                </a:solidFill>
                <a:latin typeface="Libre Baskerville" pitchFamily="34" charset="0"/>
                <a:ea typeface="Libre Baskerville" pitchFamily="34" charset="-122"/>
                <a:cs typeface="Libre Baskerville" pitchFamily="34" charset="-120"/>
              </a:rPr>
              <a:t>Unit 1: Fundamentals</a:t>
            </a:r>
            <a:endParaRPr lang="en-US" sz="2187" dirty="0"/>
          </a:p>
        </p:txBody>
      </p:sp>
      <p:sp>
        <p:nvSpPr>
          <p:cNvPr id="6" name="Text 4"/>
          <p:cNvSpPr/>
          <p:nvPr/>
        </p:nvSpPr>
        <p:spPr>
          <a:xfrm>
            <a:off x="2037993" y="3862268"/>
            <a:ext cx="3156347" cy="1777008"/>
          </a:xfrm>
          <a:prstGeom prst="rect">
            <a:avLst/>
          </a:prstGeom>
          <a:noFill/>
          <a:ln/>
        </p:spPr>
        <p:txBody>
          <a:bodyPr wrap="squar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Explore the core principles of effective communication, including active listening, rhetorical strategies, and language mechanics.</a:t>
            </a:r>
            <a:endParaRPr lang="en-US" sz="1750" dirty="0"/>
          </a:p>
        </p:txBody>
      </p:sp>
      <p:sp>
        <p:nvSpPr>
          <p:cNvPr id="7" name="Text 5"/>
          <p:cNvSpPr/>
          <p:nvPr/>
        </p:nvSpPr>
        <p:spPr>
          <a:xfrm>
            <a:off x="5743932" y="3292912"/>
            <a:ext cx="3156347" cy="694373"/>
          </a:xfrm>
          <a:prstGeom prst="rect">
            <a:avLst/>
          </a:prstGeom>
          <a:noFill/>
          <a:ln/>
        </p:spPr>
        <p:txBody>
          <a:bodyPr wrap="square" rtlCol="0" anchor="t"/>
          <a:lstStyle/>
          <a:p>
            <a:pPr marL="0" indent="0">
              <a:lnSpc>
                <a:spcPts val="2734"/>
              </a:lnSpc>
              <a:buNone/>
            </a:pPr>
            <a:r>
              <a:rPr lang="en-US" sz="2187" dirty="0">
                <a:solidFill>
                  <a:srgbClr val="5955EB"/>
                </a:solidFill>
                <a:latin typeface="Libre Baskerville" pitchFamily="34" charset="0"/>
                <a:ea typeface="Libre Baskerville" pitchFamily="34" charset="-122"/>
                <a:cs typeface="Libre Baskerville" pitchFamily="34" charset="-120"/>
              </a:rPr>
              <a:t>Unit 2: Oral Communication</a:t>
            </a:r>
            <a:endParaRPr lang="en-US" sz="2187" dirty="0"/>
          </a:p>
        </p:txBody>
      </p:sp>
      <p:sp>
        <p:nvSpPr>
          <p:cNvPr id="8" name="Text 6"/>
          <p:cNvSpPr/>
          <p:nvPr/>
        </p:nvSpPr>
        <p:spPr>
          <a:xfrm>
            <a:off x="5743932" y="4209455"/>
            <a:ext cx="3156347" cy="1777008"/>
          </a:xfrm>
          <a:prstGeom prst="rect">
            <a:avLst/>
          </a:prstGeom>
          <a:noFill/>
          <a:ln/>
        </p:spPr>
        <p:txBody>
          <a:bodyPr wrap="squar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Develop public speaking abilities, interpersonal communication skills, and techniques for delivering engaging presentations.</a:t>
            </a:r>
            <a:endParaRPr lang="en-US" sz="1750" dirty="0"/>
          </a:p>
        </p:txBody>
      </p:sp>
      <p:sp>
        <p:nvSpPr>
          <p:cNvPr id="9" name="Text 7"/>
          <p:cNvSpPr/>
          <p:nvPr/>
        </p:nvSpPr>
        <p:spPr>
          <a:xfrm>
            <a:off x="9449872" y="3292912"/>
            <a:ext cx="3156347" cy="694373"/>
          </a:xfrm>
          <a:prstGeom prst="rect">
            <a:avLst/>
          </a:prstGeom>
          <a:noFill/>
          <a:ln/>
        </p:spPr>
        <p:txBody>
          <a:bodyPr wrap="square" rtlCol="0" anchor="t"/>
          <a:lstStyle/>
          <a:p>
            <a:pPr marL="0" indent="0">
              <a:lnSpc>
                <a:spcPts val="2734"/>
              </a:lnSpc>
              <a:buNone/>
            </a:pPr>
            <a:r>
              <a:rPr lang="en-US" sz="2187" dirty="0">
                <a:solidFill>
                  <a:srgbClr val="5955EB"/>
                </a:solidFill>
                <a:latin typeface="Libre Baskerville" pitchFamily="34" charset="0"/>
                <a:ea typeface="Libre Baskerville" pitchFamily="34" charset="-122"/>
                <a:cs typeface="Libre Baskerville" pitchFamily="34" charset="-120"/>
              </a:rPr>
              <a:t>Unit 3: Written Expression</a:t>
            </a:r>
            <a:endParaRPr lang="en-US" sz="2187" dirty="0"/>
          </a:p>
        </p:txBody>
      </p:sp>
      <p:sp>
        <p:nvSpPr>
          <p:cNvPr id="10" name="Text 8"/>
          <p:cNvSpPr/>
          <p:nvPr/>
        </p:nvSpPr>
        <p:spPr>
          <a:xfrm>
            <a:off x="9449872" y="4209455"/>
            <a:ext cx="3156347" cy="1777008"/>
          </a:xfrm>
          <a:prstGeom prst="rect">
            <a:avLst/>
          </a:prstGeom>
          <a:noFill/>
          <a:ln/>
        </p:spPr>
        <p:txBody>
          <a:bodyPr wrap="squar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Master the art of crafting clear, concise, and persuasive written documents, such as reports, essays, and business correspondence.</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
        <p:nvSpPr>
          <p:cNvPr id="4" name="Text 2"/>
          <p:cNvSpPr/>
          <p:nvPr/>
        </p:nvSpPr>
        <p:spPr>
          <a:xfrm>
            <a:off x="2037993" y="1621036"/>
            <a:ext cx="6435209" cy="694373"/>
          </a:xfrm>
          <a:prstGeom prst="rect">
            <a:avLst/>
          </a:prstGeom>
          <a:noFill/>
          <a:ln/>
        </p:spPr>
        <p:txBody>
          <a:bodyPr wrap="none" rtlCol="0" anchor="t"/>
          <a:lstStyle/>
          <a:p>
            <a:pPr marL="0" indent="0">
              <a:lnSpc>
                <a:spcPts val="5468"/>
              </a:lnSpc>
              <a:buNone/>
            </a:pPr>
            <a:r>
              <a:rPr lang="en-US" sz="4374" dirty="0">
                <a:solidFill>
                  <a:srgbClr val="5955EB"/>
                </a:solidFill>
                <a:latin typeface="Libre Baskerville" pitchFamily="34" charset="0"/>
                <a:ea typeface="Libre Baskerville" pitchFamily="34" charset="-122"/>
                <a:cs typeface="Libre Baskerville" pitchFamily="34" charset="-120"/>
              </a:rPr>
              <a:t>Goals of the Discipline</a:t>
            </a:r>
            <a:endParaRPr lang="en-US" sz="4374" dirty="0"/>
          </a:p>
        </p:txBody>
      </p:sp>
      <p:sp>
        <p:nvSpPr>
          <p:cNvPr id="5" name="Shape 3"/>
          <p:cNvSpPr/>
          <p:nvPr/>
        </p:nvSpPr>
        <p:spPr>
          <a:xfrm>
            <a:off x="2037993" y="2759750"/>
            <a:ext cx="5166122" cy="1990963"/>
          </a:xfrm>
          <a:prstGeom prst="roundRect">
            <a:avLst>
              <a:gd name="adj" fmla="val 6696"/>
            </a:avLst>
          </a:prstGeom>
          <a:solidFill>
            <a:srgbClr val="DED6FF"/>
          </a:solidFill>
          <a:ln/>
        </p:spPr>
      </p:sp>
      <p:sp>
        <p:nvSpPr>
          <p:cNvPr id="6" name="Text 4"/>
          <p:cNvSpPr/>
          <p:nvPr/>
        </p:nvSpPr>
        <p:spPr>
          <a:xfrm>
            <a:off x="2260163" y="2981920"/>
            <a:ext cx="3015139" cy="347186"/>
          </a:xfrm>
          <a:prstGeom prst="rect">
            <a:avLst/>
          </a:prstGeom>
          <a:noFill/>
          <a:ln/>
        </p:spPr>
        <p:txBody>
          <a:bodyPr wrap="none" rtlCol="0" anchor="t"/>
          <a:lstStyle/>
          <a:p>
            <a:pPr marL="0" indent="0">
              <a:lnSpc>
                <a:spcPts val="2734"/>
              </a:lnSpc>
              <a:buNone/>
            </a:pPr>
            <a:r>
              <a:rPr lang="en-US" sz="2187" dirty="0">
                <a:solidFill>
                  <a:srgbClr val="5955EB"/>
                </a:solidFill>
                <a:latin typeface="Libre Baskerville" pitchFamily="34" charset="0"/>
                <a:ea typeface="Libre Baskerville" pitchFamily="34" charset="-122"/>
                <a:cs typeface="Libre Baskerville" pitchFamily="34" charset="-120"/>
              </a:rPr>
              <a:t>Cultivate Confidence</a:t>
            </a:r>
            <a:endParaRPr lang="en-US" sz="2187" dirty="0"/>
          </a:p>
        </p:txBody>
      </p:sp>
      <p:sp>
        <p:nvSpPr>
          <p:cNvPr id="7" name="Text 5"/>
          <p:cNvSpPr/>
          <p:nvPr/>
        </p:nvSpPr>
        <p:spPr>
          <a:xfrm>
            <a:off x="2260163" y="3462338"/>
            <a:ext cx="4721781" cy="1066205"/>
          </a:xfrm>
          <a:prstGeom prst="rect">
            <a:avLst/>
          </a:prstGeom>
          <a:noFill/>
          <a:ln/>
        </p:spPr>
        <p:txBody>
          <a:bodyPr wrap="squar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Empower participants to communicate with self-assurance in personal and professional settings.</a:t>
            </a:r>
            <a:endParaRPr lang="en-US" sz="1750" dirty="0"/>
          </a:p>
        </p:txBody>
      </p:sp>
      <p:sp>
        <p:nvSpPr>
          <p:cNvPr id="8" name="Shape 6"/>
          <p:cNvSpPr/>
          <p:nvPr/>
        </p:nvSpPr>
        <p:spPr>
          <a:xfrm>
            <a:off x="7426285" y="2759750"/>
            <a:ext cx="5166122" cy="1990963"/>
          </a:xfrm>
          <a:prstGeom prst="roundRect">
            <a:avLst>
              <a:gd name="adj" fmla="val 6696"/>
            </a:avLst>
          </a:prstGeom>
          <a:solidFill>
            <a:srgbClr val="DED6FF"/>
          </a:solidFill>
          <a:ln/>
        </p:spPr>
      </p:sp>
      <p:sp>
        <p:nvSpPr>
          <p:cNvPr id="9" name="Text 7"/>
          <p:cNvSpPr/>
          <p:nvPr/>
        </p:nvSpPr>
        <p:spPr>
          <a:xfrm>
            <a:off x="7648456" y="2981920"/>
            <a:ext cx="2777490" cy="347186"/>
          </a:xfrm>
          <a:prstGeom prst="rect">
            <a:avLst/>
          </a:prstGeom>
          <a:noFill/>
          <a:ln/>
        </p:spPr>
        <p:txBody>
          <a:bodyPr wrap="none" rtlCol="0" anchor="t"/>
          <a:lstStyle/>
          <a:p>
            <a:pPr marL="0" indent="0">
              <a:lnSpc>
                <a:spcPts val="2734"/>
              </a:lnSpc>
              <a:buNone/>
            </a:pPr>
            <a:r>
              <a:rPr lang="en-US" sz="2187" dirty="0">
                <a:solidFill>
                  <a:srgbClr val="5955EB"/>
                </a:solidFill>
                <a:latin typeface="Libre Baskerville" pitchFamily="34" charset="0"/>
                <a:ea typeface="Libre Baskerville" pitchFamily="34" charset="-122"/>
                <a:cs typeface="Libre Baskerville" pitchFamily="34" charset="-120"/>
              </a:rPr>
              <a:t>Foster Clarity</a:t>
            </a:r>
            <a:endParaRPr lang="en-US" sz="2187" dirty="0"/>
          </a:p>
        </p:txBody>
      </p:sp>
      <p:sp>
        <p:nvSpPr>
          <p:cNvPr id="10" name="Text 8"/>
          <p:cNvSpPr/>
          <p:nvPr/>
        </p:nvSpPr>
        <p:spPr>
          <a:xfrm>
            <a:off x="7648456" y="3462338"/>
            <a:ext cx="4721781" cy="1066205"/>
          </a:xfrm>
          <a:prstGeom prst="rect">
            <a:avLst/>
          </a:prstGeom>
          <a:noFill/>
          <a:ln/>
        </p:spPr>
        <p:txBody>
          <a:bodyPr wrap="squar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Teach techniques for organizing thoughts and expressing ideas in a clear, logical manner.</a:t>
            </a:r>
            <a:endParaRPr lang="en-US" sz="1750" dirty="0"/>
          </a:p>
        </p:txBody>
      </p:sp>
      <p:sp>
        <p:nvSpPr>
          <p:cNvPr id="11" name="Shape 9"/>
          <p:cNvSpPr/>
          <p:nvPr/>
        </p:nvSpPr>
        <p:spPr>
          <a:xfrm>
            <a:off x="2037993" y="4972883"/>
            <a:ext cx="5166122" cy="1635562"/>
          </a:xfrm>
          <a:prstGeom prst="roundRect">
            <a:avLst>
              <a:gd name="adj" fmla="val 8151"/>
            </a:avLst>
          </a:prstGeom>
          <a:solidFill>
            <a:srgbClr val="DED6FF"/>
          </a:solidFill>
          <a:ln/>
        </p:spPr>
      </p:sp>
      <p:sp>
        <p:nvSpPr>
          <p:cNvPr id="12" name="Text 10"/>
          <p:cNvSpPr/>
          <p:nvPr/>
        </p:nvSpPr>
        <p:spPr>
          <a:xfrm>
            <a:off x="2260163" y="5195054"/>
            <a:ext cx="3434596" cy="347186"/>
          </a:xfrm>
          <a:prstGeom prst="rect">
            <a:avLst/>
          </a:prstGeom>
          <a:noFill/>
          <a:ln/>
        </p:spPr>
        <p:txBody>
          <a:bodyPr wrap="none" rtlCol="0" anchor="t"/>
          <a:lstStyle/>
          <a:p>
            <a:pPr marL="0" indent="0">
              <a:lnSpc>
                <a:spcPts val="2734"/>
              </a:lnSpc>
              <a:buNone/>
            </a:pPr>
            <a:r>
              <a:rPr lang="en-US" sz="2187" dirty="0">
                <a:solidFill>
                  <a:srgbClr val="5955EB"/>
                </a:solidFill>
                <a:latin typeface="Libre Baskerville" pitchFamily="34" charset="0"/>
                <a:ea typeface="Libre Baskerville" pitchFamily="34" charset="-122"/>
                <a:cs typeface="Libre Baskerville" pitchFamily="34" charset="-120"/>
              </a:rPr>
              <a:t>Enhance Expressiveness</a:t>
            </a:r>
            <a:endParaRPr lang="en-US" sz="2187" dirty="0"/>
          </a:p>
        </p:txBody>
      </p:sp>
      <p:sp>
        <p:nvSpPr>
          <p:cNvPr id="13" name="Text 11"/>
          <p:cNvSpPr/>
          <p:nvPr/>
        </p:nvSpPr>
        <p:spPr>
          <a:xfrm>
            <a:off x="2260163" y="5675471"/>
            <a:ext cx="4721781" cy="710803"/>
          </a:xfrm>
          <a:prstGeom prst="rect">
            <a:avLst/>
          </a:prstGeom>
          <a:noFill/>
          <a:ln/>
        </p:spPr>
        <p:txBody>
          <a:bodyPr wrap="squar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Develop the ability to convey emotions, nuances, and subtleties through language.</a:t>
            </a:r>
            <a:endParaRPr lang="en-US" sz="1750" dirty="0"/>
          </a:p>
        </p:txBody>
      </p:sp>
      <p:sp>
        <p:nvSpPr>
          <p:cNvPr id="14" name="Shape 12"/>
          <p:cNvSpPr/>
          <p:nvPr/>
        </p:nvSpPr>
        <p:spPr>
          <a:xfrm>
            <a:off x="7426285" y="4972883"/>
            <a:ext cx="5166122" cy="1635562"/>
          </a:xfrm>
          <a:prstGeom prst="roundRect">
            <a:avLst>
              <a:gd name="adj" fmla="val 8151"/>
            </a:avLst>
          </a:prstGeom>
          <a:solidFill>
            <a:srgbClr val="DED6FF"/>
          </a:solidFill>
          <a:ln/>
        </p:spPr>
      </p:sp>
      <p:sp>
        <p:nvSpPr>
          <p:cNvPr id="15" name="Text 13"/>
          <p:cNvSpPr/>
          <p:nvPr/>
        </p:nvSpPr>
        <p:spPr>
          <a:xfrm>
            <a:off x="7648456" y="5195054"/>
            <a:ext cx="3393281" cy="347186"/>
          </a:xfrm>
          <a:prstGeom prst="rect">
            <a:avLst/>
          </a:prstGeom>
          <a:noFill/>
          <a:ln/>
        </p:spPr>
        <p:txBody>
          <a:bodyPr wrap="none" rtlCol="0" anchor="t"/>
          <a:lstStyle/>
          <a:p>
            <a:pPr marL="0" indent="0">
              <a:lnSpc>
                <a:spcPts val="2734"/>
              </a:lnSpc>
              <a:buNone/>
            </a:pPr>
            <a:r>
              <a:rPr lang="en-US" sz="2187" dirty="0">
                <a:solidFill>
                  <a:srgbClr val="5955EB"/>
                </a:solidFill>
                <a:latin typeface="Libre Baskerville" pitchFamily="34" charset="0"/>
                <a:ea typeface="Libre Baskerville" pitchFamily="34" charset="-122"/>
                <a:cs typeface="Libre Baskerville" pitchFamily="34" charset="-120"/>
              </a:rPr>
              <a:t>Improve Persuasiveness</a:t>
            </a:r>
            <a:endParaRPr lang="en-US" sz="2187" dirty="0"/>
          </a:p>
        </p:txBody>
      </p:sp>
      <p:sp>
        <p:nvSpPr>
          <p:cNvPr id="16" name="Text 14"/>
          <p:cNvSpPr/>
          <p:nvPr/>
        </p:nvSpPr>
        <p:spPr>
          <a:xfrm>
            <a:off x="7648456" y="5675471"/>
            <a:ext cx="4721781" cy="710803"/>
          </a:xfrm>
          <a:prstGeom prst="rect">
            <a:avLst/>
          </a:prstGeom>
          <a:noFill/>
          <a:ln/>
        </p:spPr>
        <p:txBody>
          <a:bodyPr wrap="squar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Equip participants with the skills to effectively influence and persuade their audience.</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pic>
        <p:nvPicPr>
          <p:cNvPr id="4" name="Image 0" descr="preencoded.png"/>
          <p:cNvPicPr>
            <a:picLocks noChangeAspect="1"/>
          </p:cNvPicPr>
          <p:nvPr/>
        </p:nvPicPr>
        <p:blipFill>
          <a:blip r:embed="rId3"/>
          <a:stretch>
            <a:fillRect/>
          </a:stretch>
        </p:blipFill>
        <p:spPr>
          <a:xfrm>
            <a:off x="-7620" y="0"/>
            <a:ext cx="3657600" cy="8229600"/>
          </a:xfrm>
          <a:prstGeom prst="rect">
            <a:avLst/>
          </a:prstGeom>
        </p:spPr>
      </p:pic>
      <p:sp>
        <p:nvSpPr>
          <p:cNvPr id="5" name="Text 2"/>
          <p:cNvSpPr/>
          <p:nvPr/>
        </p:nvSpPr>
        <p:spPr>
          <a:xfrm>
            <a:off x="4483894" y="607576"/>
            <a:ext cx="9320213" cy="1377077"/>
          </a:xfrm>
          <a:prstGeom prst="rect">
            <a:avLst/>
          </a:prstGeom>
          <a:noFill/>
          <a:ln/>
        </p:spPr>
        <p:txBody>
          <a:bodyPr wrap="square" rtlCol="0" anchor="t"/>
          <a:lstStyle/>
          <a:p>
            <a:pPr marL="0" indent="0">
              <a:lnSpc>
                <a:spcPts val="5422"/>
              </a:lnSpc>
              <a:buNone/>
            </a:pPr>
            <a:r>
              <a:rPr lang="en-US" sz="4338" dirty="0">
                <a:solidFill>
                  <a:srgbClr val="5955EB"/>
                </a:solidFill>
                <a:latin typeface="Libre Baskerville" pitchFamily="34" charset="0"/>
                <a:ea typeface="Libre Baskerville" pitchFamily="34" charset="-122"/>
                <a:cs typeface="Libre Baskerville" pitchFamily="34" charset="-120"/>
              </a:rPr>
              <a:t>Developing Effective Oral Communication Skills</a:t>
            </a:r>
            <a:endParaRPr lang="en-US" sz="4338" dirty="0"/>
          </a:p>
        </p:txBody>
      </p:sp>
      <p:sp>
        <p:nvSpPr>
          <p:cNvPr id="6" name="Shape 3"/>
          <p:cNvSpPr/>
          <p:nvPr/>
        </p:nvSpPr>
        <p:spPr>
          <a:xfrm>
            <a:off x="4792385" y="2315170"/>
            <a:ext cx="44053" cy="5306854"/>
          </a:xfrm>
          <a:prstGeom prst="rect">
            <a:avLst/>
          </a:prstGeom>
          <a:solidFill>
            <a:srgbClr val="B8B7E0"/>
          </a:solidFill>
          <a:ln/>
        </p:spPr>
      </p:sp>
      <p:sp>
        <p:nvSpPr>
          <p:cNvPr id="7" name="Shape 4"/>
          <p:cNvSpPr/>
          <p:nvPr/>
        </p:nvSpPr>
        <p:spPr>
          <a:xfrm>
            <a:off x="5062299" y="2713077"/>
            <a:ext cx="771168" cy="44053"/>
          </a:xfrm>
          <a:prstGeom prst="rect">
            <a:avLst/>
          </a:prstGeom>
          <a:solidFill>
            <a:srgbClr val="B8B7E0"/>
          </a:solidFill>
          <a:ln/>
        </p:spPr>
      </p:sp>
      <p:sp>
        <p:nvSpPr>
          <p:cNvPr id="8" name="Shape 5"/>
          <p:cNvSpPr/>
          <p:nvPr/>
        </p:nvSpPr>
        <p:spPr>
          <a:xfrm>
            <a:off x="4566523" y="2487335"/>
            <a:ext cx="495776" cy="495776"/>
          </a:xfrm>
          <a:prstGeom prst="roundRect">
            <a:avLst>
              <a:gd name="adj" fmla="val 26669"/>
            </a:avLst>
          </a:prstGeom>
          <a:solidFill>
            <a:srgbClr val="DED6FF"/>
          </a:solidFill>
          <a:ln/>
        </p:spPr>
      </p:sp>
      <p:sp>
        <p:nvSpPr>
          <p:cNvPr id="9" name="Text 6"/>
          <p:cNvSpPr/>
          <p:nvPr/>
        </p:nvSpPr>
        <p:spPr>
          <a:xfrm>
            <a:off x="4740712" y="2528649"/>
            <a:ext cx="147399" cy="413147"/>
          </a:xfrm>
          <a:prstGeom prst="rect">
            <a:avLst/>
          </a:prstGeom>
          <a:noFill/>
          <a:ln/>
        </p:spPr>
        <p:txBody>
          <a:bodyPr wrap="none" rtlCol="0" anchor="t"/>
          <a:lstStyle/>
          <a:p>
            <a:pPr marL="0" indent="0" algn="ctr">
              <a:lnSpc>
                <a:spcPts val="3253"/>
              </a:lnSpc>
              <a:buNone/>
            </a:pPr>
            <a:r>
              <a:rPr lang="en-US" sz="2603" dirty="0">
                <a:solidFill>
                  <a:srgbClr val="5955EB"/>
                </a:solidFill>
                <a:latin typeface="Libre Baskerville" pitchFamily="34" charset="0"/>
                <a:ea typeface="Libre Baskerville" pitchFamily="34" charset="-122"/>
                <a:cs typeface="Libre Baskerville" pitchFamily="34" charset="-120"/>
              </a:rPr>
              <a:t>1</a:t>
            </a:r>
            <a:endParaRPr lang="en-US" sz="2603" dirty="0"/>
          </a:p>
        </p:txBody>
      </p:sp>
      <p:sp>
        <p:nvSpPr>
          <p:cNvPr id="10" name="Text 7"/>
          <p:cNvSpPr/>
          <p:nvPr/>
        </p:nvSpPr>
        <p:spPr>
          <a:xfrm>
            <a:off x="6026348" y="2535436"/>
            <a:ext cx="2754511" cy="344329"/>
          </a:xfrm>
          <a:prstGeom prst="rect">
            <a:avLst/>
          </a:prstGeom>
          <a:noFill/>
          <a:ln/>
        </p:spPr>
        <p:txBody>
          <a:bodyPr wrap="none" rtlCol="0" anchor="t"/>
          <a:lstStyle/>
          <a:p>
            <a:pPr marL="0" indent="0" algn="l">
              <a:lnSpc>
                <a:spcPts val="2711"/>
              </a:lnSpc>
              <a:buNone/>
            </a:pPr>
            <a:r>
              <a:rPr lang="en-US" sz="2169" dirty="0">
                <a:solidFill>
                  <a:srgbClr val="5955EB"/>
                </a:solidFill>
                <a:latin typeface="Libre Baskerville" pitchFamily="34" charset="0"/>
                <a:ea typeface="Libre Baskerville" pitchFamily="34" charset="-122"/>
                <a:cs typeface="Libre Baskerville" pitchFamily="34" charset="-120"/>
              </a:rPr>
              <a:t>Vocal Delivery</a:t>
            </a:r>
            <a:endParaRPr lang="en-US" sz="2169" dirty="0"/>
          </a:p>
        </p:txBody>
      </p:sp>
      <p:sp>
        <p:nvSpPr>
          <p:cNvPr id="11" name="Text 8"/>
          <p:cNvSpPr/>
          <p:nvPr/>
        </p:nvSpPr>
        <p:spPr>
          <a:xfrm>
            <a:off x="6026348" y="3011924"/>
            <a:ext cx="7777758" cy="705088"/>
          </a:xfrm>
          <a:prstGeom prst="rect">
            <a:avLst/>
          </a:prstGeom>
          <a:noFill/>
          <a:ln/>
        </p:spPr>
        <p:txBody>
          <a:bodyPr wrap="square" rtlCol="0" anchor="t"/>
          <a:lstStyle/>
          <a:p>
            <a:pPr marL="0" indent="0" algn="l">
              <a:lnSpc>
                <a:spcPts val="2776"/>
              </a:lnSpc>
              <a:buNone/>
            </a:pPr>
            <a:r>
              <a:rPr lang="en-US" sz="1735" dirty="0">
                <a:solidFill>
                  <a:srgbClr val="49495A"/>
                </a:solidFill>
                <a:latin typeface="Open Sans" pitchFamily="34" charset="0"/>
                <a:ea typeface="Open Sans" pitchFamily="34" charset="-122"/>
                <a:cs typeface="Open Sans" pitchFamily="34" charset="-120"/>
              </a:rPr>
              <a:t>Focus on improving volume, tone, pace, and articulation to engage the audience.</a:t>
            </a:r>
            <a:endParaRPr lang="en-US" sz="1735" dirty="0"/>
          </a:p>
        </p:txBody>
      </p:sp>
      <p:sp>
        <p:nvSpPr>
          <p:cNvPr id="12" name="Shape 9"/>
          <p:cNvSpPr/>
          <p:nvPr/>
        </p:nvSpPr>
        <p:spPr>
          <a:xfrm>
            <a:off x="5062299" y="4555450"/>
            <a:ext cx="771168" cy="44053"/>
          </a:xfrm>
          <a:prstGeom prst="rect">
            <a:avLst/>
          </a:prstGeom>
          <a:solidFill>
            <a:srgbClr val="B8B7E0"/>
          </a:solidFill>
          <a:ln/>
        </p:spPr>
      </p:sp>
      <p:sp>
        <p:nvSpPr>
          <p:cNvPr id="13" name="Shape 10"/>
          <p:cNvSpPr/>
          <p:nvPr/>
        </p:nvSpPr>
        <p:spPr>
          <a:xfrm>
            <a:off x="4566523" y="4329708"/>
            <a:ext cx="495776" cy="495776"/>
          </a:xfrm>
          <a:prstGeom prst="roundRect">
            <a:avLst>
              <a:gd name="adj" fmla="val 26669"/>
            </a:avLst>
          </a:prstGeom>
          <a:solidFill>
            <a:srgbClr val="DED6FF"/>
          </a:solidFill>
          <a:ln/>
        </p:spPr>
      </p:sp>
      <p:sp>
        <p:nvSpPr>
          <p:cNvPr id="14" name="Text 11"/>
          <p:cNvSpPr/>
          <p:nvPr/>
        </p:nvSpPr>
        <p:spPr>
          <a:xfrm>
            <a:off x="4712613" y="4371023"/>
            <a:ext cx="203597" cy="413147"/>
          </a:xfrm>
          <a:prstGeom prst="rect">
            <a:avLst/>
          </a:prstGeom>
          <a:noFill/>
          <a:ln/>
        </p:spPr>
        <p:txBody>
          <a:bodyPr wrap="none" rtlCol="0" anchor="t"/>
          <a:lstStyle/>
          <a:p>
            <a:pPr marL="0" indent="0" algn="ctr">
              <a:lnSpc>
                <a:spcPts val="3253"/>
              </a:lnSpc>
              <a:buNone/>
            </a:pPr>
            <a:r>
              <a:rPr lang="en-US" sz="2603" dirty="0">
                <a:solidFill>
                  <a:srgbClr val="5955EB"/>
                </a:solidFill>
                <a:latin typeface="Libre Baskerville" pitchFamily="34" charset="0"/>
                <a:ea typeface="Libre Baskerville" pitchFamily="34" charset="-122"/>
                <a:cs typeface="Libre Baskerville" pitchFamily="34" charset="-120"/>
              </a:rPr>
              <a:t>2</a:t>
            </a:r>
            <a:endParaRPr lang="en-US" sz="2603" dirty="0"/>
          </a:p>
        </p:txBody>
      </p:sp>
      <p:sp>
        <p:nvSpPr>
          <p:cNvPr id="15" name="Text 12"/>
          <p:cNvSpPr/>
          <p:nvPr/>
        </p:nvSpPr>
        <p:spPr>
          <a:xfrm>
            <a:off x="6026348" y="4377809"/>
            <a:ext cx="2754511" cy="344329"/>
          </a:xfrm>
          <a:prstGeom prst="rect">
            <a:avLst/>
          </a:prstGeom>
          <a:noFill/>
          <a:ln/>
        </p:spPr>
        <p:txBody>
          <a:bodyPr wrap="none" rtlCol="0" anchor="t"/>
          <a:lstStyle/>
          <a:p>
            <a:pPr marL="0" indent="0" algn="l">
              <a:lnSpc>
                <a:spcPts val="2711"/>
              </a:lnSpc>
              <a:buNone/>
            </a:pPr>
            <a:r>
              <a:rPr lang="en-US" sz="2169" dirty="0">
                <a:solidFill>
                  <a:srgbClr val="5955EB"/>
                </a:solidFill>
                <a:latin typeface="Libre Baskerville" pitchFamily="34" charset="0"/>
                <a:ea typeface="Libre Baskerville" pitchFamily="34" charset="-122"/>
                <a:cs typeface="Libre Baskerville" pitchFamily="34" charset="-120"/>
              </a:rPr>
              <a:t>Body Language</a:t>
            </a:r>
            <a:endParaRPr lang="en-US" sz="2169" dirty="0"/>
          </a:p>
        </p:txBody>
      </p:sp>
      <p:sp>
        <p:nvSpPr>
          <p:cNvPr id="16" name="Text 13"/>
          <p:cNvSpPr/>
          <p:nvPr/>
        </p:nvSpPr>
        <p:spPr>
          <a:xfrm>
            <a:off x="6026348" y="4854297"/>
            <a:ext cx="7777758" cy="705088"/>
          </a:xfrm>
          <a:prstGeom prst="rect">
            <a:avLst/>
          </a:prstGeom>
          <a:noFill/>
          <a:ln/>
        </p:spPr>
        <p:txBody>
          <a:bodyPr wrap="square" rtlCol="0" anchor="t"/>
          <a:lstStyle/>
          <a:p>
            <a:pPr marL="0" indent="0" algn="l">
              <a:lnSpc>
                <a:spcPts val="2776"/>
              </a:lnSpc>
              <a:buNone/>
            </a:pPr>
            <a:r>
              <a:rPr lang="en-US" sz="1735" dirty="0">
                <a:solidFill>
                  <a:srgbClr val="49495A"/>
                </a:solidFill>
                <a:latin typeface="Open Sans" pitchFamily="34" charset="0"/>
                <a:ea typeface="Open Sans" pitchFamily="34" charset="-122"/>
                <a:cs typeface="Open Sans" pitchFamily="34" charset="-120"/>
              </a:rPr>
              <a:t>Learn how to use gestures, eye contact, and posture to enhance the delivery of your message.</a:t>
            </a:r>
            <a:endParaRPr lang="en-US" sz="1735" dirty="0"/>
          </a:p>
        </p:txBody>
      </p:sp>
      <p:sp>
        <p:nvSpPr>
          <p:cNvPr id="17" name="Shape 14"/>
          <p:cNvSpPr/>
          <p:nvPr/>
        </p:nvSpPr>
        <p:spPr>
          <a:xfrm>
            <a:off x="5062299" y="6397823"/>
            <a:ext cx="771168" cy="44053"/>
          </a:xfrm>
          <a:prstGeom prst="rect">
            <a:avLst/>
          </a:prstGeom>
          <a:solidFill>
            <a:srgbClr val="B8B7E0"/>
          </a:solidFill>
          <a:ln/>
        </p:spPr>
      </p:sp>
      <p:sp>
        <p:nvSpPr>
          <p:cNvPr id="18" name="Shape 15"/>
          <p:cNvSpPr/>
          <p:nvPr/>
        </p:nvSpPr>
        <p:spPr>
          <a:xfrm>
            <a:off x="4566523" y="6172081"/>
            <a:ext cx="495776" cy="495776"/>
          </a:xfrm>
          <a:prstGeom prst="roundRect">
            <a:avLst>
              <a:gd name="adj" fmla="val 26669"/>
            </a:avLst>
          </a:prstGeom>
          <a:solidFill>
            <a:srgbClr val="DED6FF"/>
          </a:solidFill>
          <a:ln/>
        </p:spPr>
      </p:sp>
      <p:sp>
        <p:nvSpPr>
          <p:cNvPr id="19" name="Text 16"/>
          <p:cNvSpPr/>
          <p:nvPr/>
        </p:nvSpPr>
        <p:spPr>
          <a:xfrm>
            <a:off x="4712613" y="6213396"/>
            <a:ext cx="203597" cy="413147"/>
          </a:xfrm>
          <a:prstGeom prst="rect">
            <a:avLst/>
          </a:prstGeom>
          <a:noFill/>
          <a:ln/>
        </p:spPr>
        <p:txBody>
          <a:bodyPr wrap="none" rtlCol="0" anchor="t"/>
          <a:lstStyle/>
          <a:p>
            <a:pPr marL="0" indent="0" algn="ctr">
              <a:lnSpc>
                <a:spcPts val="3253"/>
              </a:lnSpc>
              <a:buNone/>
            </a:pPr>
            <a:r>
              <a:rPr lang="en-US" sz="2603" dirty="0">
                <a:solidFill>
                  <a:srgbClr val="5955EB"/>
                </a:solidFill>
                <a:latin typeface="Libre Baskerville" pitchFamily="34" charset="0"/>
                <a:ea typeface="Libre Baskerville" pitchFamily="34" charset="-122"/>
                <a:cs typeface="Libre Baskerville" pitchFamily="34" charset="-120"/>
              </a:rPr>
              <a:t>3</a:t>
            </a:r>
            <a:endParaRPr lang="en-US" sz="2603" dirty="0"/>
          </a:p>
        </p:txBody>
      </p:sp>
      <p:sp>
        <p:nvSpPr>
          <p:cNvPr id="20" name="Text 17"/>
          <p:cNvSpPr/>
          <p:nvPr/>
        </p:nvSpPr>
        <p:spPr>
          <a:xfrm>
            <a:off x="6026348" y="6220182"/>
            <a:ext cx="2969419" cy="344329"/>
          </a:xfrm>
          <a:prstGeom prst="rect">
            <a:avLst/>
          </a:prstGeom>
          <a:noFill/>
          <a:ln/>
        </p:spPr>
        <p:txBody>
          <a:bodyPr wrap="none" rtlCol="0" anchor="t"/>
          <a:lstStyle/>
          <a:p>
            <a:pPr marL="0" indent="0" algn="l">
              <a:lnSpc>
                <a:spcPts val="2711"/>
              </a:lnSpc>
              <a:buNone/>
            </a:pPr>
            <a:r>
              <a:rPr lang="en-US" sz="2169" dirty="0">
                <a:solidFill>
                  <a:srgbClr val="5955EB"/>
                </a:solidFill>
                <a:latin typeface="Libre Baskerville" pitchFamily="34" charset="0"/>
                <a:ea typeface="Libre Baskerville" pitchFamily="34" charset="-122"/>
                <a:cs typeface="Libre Baskerville" pitchFamily="34" charset="-120"/>
              </a:rPr>
              <a:t>Audience Interaction</a:t>
            </a:r>
            <a:endParaRPr lang="en-US" sz="2169" dirty="0"/>
          </a:p>
        </p:txBody>
      </p:sp>
      <p:sp>
        <p:nvSpPr>
          <p:cNvPr id="21" name="Text 18"/>
          <p:cNvSpPr/>
          <p:nvPr/>
        </p:nvSpPr>
        <p:spPr>
          <a:xfrm>
            <a:off x="6026348" y="6696670"/>
            <a:ext cx="7777758" cy="705088"/>
          </a:xfrm>
          <a:prstGeom prst="rect">
            <a:avLst/>
          </a:prstGeom>
          <a:noFill/>
          <a:ln/>
        </p:spPr>
        <p:txBody>
          <a:bodyPr wrap="square" rtlCol="0" anchor="t"/>
          <a:lstStyle/>
          <a:p>
            <a:pPr marL="0" indent="0" algn="l">
              <a:lnSpc>
                <a:spcPts val="2776"/>
              </a:lnSpc>
              <a:buNone/>
            </a:pPr>
            <a:r>
              <a:rPr lang="en-US" sz="1735" dirty="0">
                <a:solidFill>
                  <a:srgbClr val="49495A"/>
                </a:solidFill>
                <a:latin typeface="Open Sans" pitchFamily="34" charset="0"/>
                <a:ea typeface="Open Sans" pitchFamily="34" charset="-122"/>
                <a:cs typeface="Open Sans" pitchFamily="34" charset="-120"/>
              </a:rPr>
              <a:t>Develop techniques to actively involve the audience and respond to their needs and feedback.</a:t>
            </a:r>
            <a:endParaRPr lang="en-US" sz="1735"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
        <p:nvSpPr>
          <p:cNvPr id="4" name="Text 2"/>
          <p:cNvSpPr/>
          <p:nvPr/>
        </p:nvSpPr>
        <p:spPr>
          <a:xfrm>
            <a:off x="2037993" y="1858447"/>
            <a:ext cx="10554414" cy="1388745"/>
          </a:xfrm>
          <a:prstGeom prst="rect">
            <a:avLst/>
          </a:prstGeom>
          <a:noFill/>
          <a:ln/>
        </p:spPr>
        <p:txBody>
          <a:bodyPr wrap="square" rtlCol="0" anchor="t"/>
          <a:lstStyle/>
          <a:p>
            <a:pPr marL="0" indent="0">
              <a:lnSpc>
                <a:spcPts val="5468"/>
              </a:lnSpc>
              <a:buNone/>
            </a:pPr>
            <a:r>
              <a:rPr lang="en-US" sz="4374" dirty="0">
                <a:solidFill>
                  <a:srgbClr val="5955EB"/>
                </a:solidFill>
                <a:latin typeface="Libre Baskerville" pitchFamily="34" charset="0"/>
                <a:ea typeface="Libre Baskerville" pitchFamily="34" charset="-122"/>
                <a:cs typeface="Libre Baskerville" pitchFamily="34" charset="-120"/>
              </a:rPr>
              <a:t>Improving Written Communication Abilities</a:t>
            </a:r>
            <a:endParaRPr lang="en-US" sz="4374" dirty="0"/>
          </a:p>
        </p:txBody>
      </p:sp>
      <p:pic>
        <p:nvPicPr>
          <p:cNvPr id="5" name="Image 0" descr="preencoded.png"/>
          <p:cNvPicPr>
            <a:picLocks noChangeAspect="1"/>
          </p:cNvPicPr>
          <p:nvPr/>
        </p:nvPicPr>
        <p:blipFill>
          <a:blip r:embed="rId3"/>
          <a:stretch>
            <a:fillRect/>
          </a:stretch>
        </p:blipFill>
        <p:spPr>
          <a:xfrm>
            <a:off x="2037993" y="3691533"/>
            <a:ext cx="555427" cy="555427"/>
          </a:xfrm>
          <a:prstGeom prst="rect">
            <a:avLst/>
          </a:prstGeom>
        </p:spPr>
      </p:pic>
      <p:sp>
        <p:nvSpPr>
          <p:cNvPr id="6" name="Text 3"/>
          <p:cNvSpPr/>
          <p:nvPr/>
        </p:nvSpPr>
        <p:spPr>
          <a:xfrm>
            <a:off x="2037993" y="4469130"/>
            <a:ext cx="2388632" cy="347186"/>
          </a:xfrm>
          <a:prstGeom prst="rect">
            <a:avLst/>
          </a:prstGeom>
          <a:noFill/>
          <a:ln/>
        </p:spPr>
        <p:txBody>
          <a:bodyPr wrap="none" rtlCol="0" anchor="t"/>
          <a:lstStyle/>
          <a:p>
            <a:pPr marL="0" indent="0" algn="l">
              <a:lnSpc>
                <a:spcPts val="2734"/>
              </a:lnSpc>
              <a:buNone/>
            </a:pPr>
            <a:r>
              <a:rPr lang="en-US" sz="2187" dirty="0">
                <a:solidFill>
                  <a:srgbClr val="5955EB"/>
                </a:solidFill>
                <a:latin typeface="Libre Baskerville" pitchFamily="34" charset="0"/>
                <a:ea typeface="Libre Baskerville" pitchFamily="34" charset="-122"/>
                <a:cs typeface="Libre Baskerville" pitchFamily="34" charset="-120"/>
              </a:rPr>
              <a:t>Structure</a:t>
            </a:r>
            <a:endParaRPr lang="en-US" sz="2187" dirty="0"/>
          </a:p>
        </p:txBody>
      </p:sp>
      <p:sp>
        <p:nvSpPr>
          <p:cNvPr id="7" name="Text 4"/>
          <p:cNvSpPr/>
          <p:nvPr/>
        </p:nvSpPr>
        <p:spPr>
          <a:xfrm>
            <a:off x="2037993" y="4949547"/>
            <a:ext cx="2388632" cy="1066205"/>
          </a:xfrm>
          <a:prstGeom prst="rect">
            <a:avLst/>
          </a:prstGeom>
          <a:noFill/>
          <a:ln/>
        </p:spPr>
        <p:txBody>
          <a:bodyPr wrap="square" rtlCol="0" anchor="t"/>
          <a:lstStyle/>
          <a:p>
            <a:pPr marL="0" indent="0" algn="l">
              <a:lnSpc>
                <a:spcPts val="2799"/>
              </a:lnSpc>
              <a:buNone/>
            </a:pPr>
            <a:r>
              <a:rPr lang="en-US" sz="1750" dirty="0">
                <a:solidFill>
                  <a:srgbClr val="49495A"/>
                </a:solidFill>
                <a:latin typeface="Open Sans" pitchFamily="34" charset="0"/>
                <a:ea typeface="Open Sans" pitchFamily="34" charset="-122"/>
                <a:cs typeface="Open Sans" pitchFamily="34" charset="-120"/>
              </a:rPr>
              <a:t>Organize ideas in a clear, logical, and coherent manner.</a:t>
            </a:r>
            <a:endParaRPr lang="en-US" sz="1750" dirty="0"/>
          </a:p>
        </p:txBody>
      </p:sp>
      <p:pic>
        <p:nvPicPr>
          <p:cNvPr id="8" name="Image 1" descr="preencoded.png"/>
          <p:cNvPicPr>
            <a:picLocks noChangeAspect="1"/>
          </p:cNvPicPr>
          <p:nvPr/>
        </p:nvPicPr>
        <p:blipFill>
          <a:blip r:embed="rId4"/>
          <a:stretch>
            <a:fillRect/>
          </a:stretch>
        </p:blipFill>
        <p:spPr>
          <a:xfrm>
            <a:off x="4759881" y="3691533"/>
            <a:ext cx="555427" cy="555427"/>
          </a:xfrm>
          <a:prstGeom prst="rect">
            <a:avLst/>
          </a:prstGeom>
        </p:spPr>
      </p:pic>
      <p:sp>
        <p:nvSpPr>
          <p:cNvPr id="9" name="Text 5"/>
          <p:cNvSpPr/>
          <p:nvPr/>
        </p:nvSpPr>
        <p:spPr>
          <a:xfrm>
            <a:off x="4759881" y="4469130"/>
            <a:ext cx="2388632" cy="347186"/>
          </a:xfrm>
          <a:prstGeom prst="rect">
            <a:avLst/>
          </a:prstGeom>
          <a:noFill/>
          <a:ln/>
        </p:spPr>
        <p:txBody>
          <a:bodyPr wrap="none" rtlCol="0" anchor="t"/>
          <a:lstStyle/>
          <a:p>
            <a:pPr marL="0" indent="0" algn="l">
              <a:lnSpc>
                <a:spcPts val="2734"/>
              </a:lnSpc>
              <a:buNone/>
            </a:pPr>
            <a:r>
              <a:rPr lang="en-US" sz="2187" dirty="0">
                <a:solidFill>
                  <a:srgbClr val="5955EB"/>
                </a:solidFill>
                <a:latin typeface="Libre Baskerville" pitchFamily="34" charset="0"/>
                <a:ea typeface="Libre Baskerville" pitchFamily="34" charset="-122"/>
                <a:cs typeface="Libre Baskerville" pitchFamily="34" charset="-120"/>
              </a:rPr>
              <a:t>Style</a:t>
            </a:r>
            <a:endParaRPr lang="en-US" sz="2187" dirty="0"/>
          </a:p>
        </p:txBody>
      </p:sp>
      <p:sp>
        <p:nvSpPr>
          <p:cNvPr id="10" name="Text 6"/>
          <p:cNvSpPr/>
          <p:nvPr/>
        </p:nvSpPr>
        <p:spPr>
          <a:xfrm>
            <a:off x="4759881" y="4949547"/>
            <a:ext cx="2388632" cy="1421606"/>
          </a:xfrm>
          <a:prstGeom prst="rect">
            <a:avLst/>
          </a:prstGeom>
          <a:noFill/>
          <a:ln/>
        </p:spPr>
        <p:txBody>
          <a:bodyPr wrap="square" rtlCol="0" anchor="t"/>
          <a:lstStyle/>
          <a:p>
            <a:pPr marL="0" indent="0" algn="l">
              <a:lnSpc>
                <a:spcPts val="2799"/>
              </a:lnSpc>
              <a:buNone/>
            </a:pPr>
            <a:r>
              <a:rPr lang="en-US" sz="1750" dirty="0">
                <a:solidFill>
                  <a:srgbClr val="49495A"/>
                </a:solidFill>
                <a:latin typeface="Open Sans" pitchFamily="34" charset="0"/>
                <a:ea typeface="Open Sans" pitchFamily="34" charset="-122"/>
                <a:cs typeface="Open Sans" pitchFamily="34" charset="-120"/>
              </a:rPr>
              <a:t>Cultivate a professional, concise, and engaging writing style.</a:t>
            </a:r>
            <a:endParaRPr lang="en-US" sz="1750" dirty="0"/>
          </a:p>
        </p:txBody>
      </p:sp>
      <p:pic>
        <p:nvPicPr>
          <p:cNvPr id="11" name="Image 2" descr="preencoded.png"/>
          <p:cNvPicPr>
            <a:picLocks noChangeAspect="1"/>
          </p:cNvPicPr>
          <p:nvPr/>
        </p:nvPicPr>
        <p:blipFill>
          <a:blip r:embed="rId5"/>
          <a:stretch>
            <a:fillRect/>
          </a:stretch>
        </p:blipFill>
        <p:spPr>
          <a:xfrm>
            <a:off x="7481768" y="3691533"/>
            <a:ext cx="555427" cy="555427"/>
          </a:xfrm>
          <a:prstGeom prst="rect">
            <a:avLst/>
          </a:prstGeom>
        </p:spPr>
      </p:pic>
      <p:sp>
        <p:nvSpPr>
          <p:cNvPr id="12" name="Text 7"/>
          <p:cNvSpPr/>
          <p:nvPr/>
        </p:nvSpPr>
        <p:spPr>
          <a:xfrm>
            <a:off x="7481768" y="4469130"/>
            <a:ext cx="2388632" cy="347186"/>
          </a:xfrm>
          <a:prstGeom prst="rect">
            <a:avLst/>
          </a:prstGeom>
          <a:noFill/>
          <a:ln/>
        </p:spPr>
        <p:txBody>
          <a:bodyPr wrap="none" rtlCol="0" anchor="t"/>
          <a:lstStyle/>
          <a:p>
            <a:pPr marL="0" indent="0" algn="l">
              <a:lnSpc>
                <a:spcPts val="2734"/>
              </a:lnSpc>
              <a:buNone/>
            </a:pPr>
            <a:r>
              <a:rPr lang="en-US" sz="2187" dirty="0">
                <a:solidFill>
                  <a:srgbClr val="5955EB"/>
                </a:solidFill>
                <a:latin typeface="Libre Baskerville" pitchFamily="34" charset="0"/>
                <a:ea typeface="Libre Baskerville" pitchFamily="34" charset="-122"/>
                <a:cs typeface="Libre Baskerville" pitchFamily="34" charset="-120"/>
              </a:rPr>
              <a:t>Grammar</a:t>
            </a:r>
            <a:endParaRPr lang="en-US" sz="2187" dirty="0"/>
          </a:p>
        </p:txBody>
      </p:sp>
      <p:sp>
        <p:nvSpPr>
          <p:cNvPr id="13" name="Text 8"/>
          <p:cNvSpPr/>
          <p:nvPr/>
        </p:nvSpPr>
        <p:spPr>
          <a:xfrm>
            <a:off x="7481768" y="4949547"/>
            <a:ext cx="2388632" cy="1421606"/>
          </a:xfrm>
          <a:prstGeom prst="rect">
            <a:avLst/>
          </a:prstGeom>
          <a:noFill/>
          <a:ln/>
        </p:spPr>
        <p:txBody>
          <a:bodyPr wrap="square" rtlCol="0" anchor="t"/>
          <a:lstStyle/>
          <a:p>
            <a:pPr marL="0" indent="0" algn="l">
              <a:lnSpc>
                <a:spcPts val="2799"/>
              </a:lnSpc>
              <a:buNone/>
            </a:pPr>
            <a:r>
              <a:rPr lang="en-US" sz="1750" dirty="0">
                <a:solidFill>
                  <a:srgbClr val="49495A"/>
                </a:solidFill>
                <a:latin typeface="Open Sans" pitchFamily="34" charset="0"/>
                <a:ea typeface="Open Sans" pitchFamily="34" charset="-122"/>
                <a:cs typeface="Open Sans" pitchFamily="34" charset="-120"/>
              </a:rPr>
              <a:t>Ensure proper use of grammar, punctuation, and spelling.</a:t>
            </a:r>
            <a:endParaRPr lang="en-US" sz="1750" dirty="0"/>
          </a:p>
        </p:txBody>
      </p:sp>
      <p:pic>
        <p:nvPicPr>
          <p:cNvPr id="14" name="Image 3" descr="preencoded.png"/>
          <p:cNvPicPr>
            <a:picLocks noChangeAspect="1"/>
          </p:cNvPicPr>
          <p:nvPr/>
        </p:nvPicPr>
        <p:blipFill>
          <a:blip r:embed="rId6"/>
          <a:stretch>
            <a:fillRect/>
          </a:stretch>
        </p:blipFill>
        <p:spPr>
          <a:xfrm>
            <a:off x="10203656" y="3691533"/>
            <a:ext cx="555427" cy="555427"/>
          </a:xfrm>
          <a:prstGeom prst="rect">
            <a:avLst/>
          </a:prstGeom>
        </p:spPr>
      </p:pic>
      <p:sp>
        <p:nvSpPr>
          <p:cNvPr id="15" name="Text 9"/>
          <p:cNvSpPr/>
          <p:nvPr/>
        </p:nvSpPr>
        <p:spPr>
          <a:xfrm>
            <a:off x="10203656" y="4469130"/>
            <a:ext cx="2388751" cy="347186"/>
          </a:xfrm>
          <a:prstGeom prst="rect">
            <a:avLst/>
          </a:prstGeom>
          <a:noFill/>
          <a:ln/>
        </p:spPr>
        <p:txBody>
          <a:bodyPr wrap="none" rtlCol="0" anchor="t"/>
          <a:lstStyle/>
          <a:p>
            <a:pPr marL="0" indent="0" algn="l">
              <a:lnSpc>
                <a:spcPts val="2734"/>
              </a:lnSpc>
              <a:buNone/>
            </a:pPr>
            <a:r>
              <a:rPr lang="en-US" sz="2187" dirty="0">
                <a:solidFill>
                  <a:srgbClr val="5955EB"/>
                </a:solidFill>
                <a:latin typeface="Libre Baskerville" pitchFamily="34" charset="0"/>
                <a:ea typeface="Libre Baskerville" pitchFamily="34" charset="-122"/>
                <a:cs typeface="Libre Baskerville" pitchFamily="34" charset="-120"/>
              </a:rPr>
              <a:t>Revision</a:t>
            </a:r>
            <a:endParaRPr lang="en-US" sz="2187" dirty="0"/>
          </a:p>
        </p:txBody>
      </p:sp>
      <p:sp>
        <p:nvSpPr>
          <p:cNvPr id="16" name="Text 10"/>
          <p:cNvSpPr/>
          <p:nvPr/>
        </p:nvSpPr>
        <p:spPr>
          <a:xfrm>
            <a:off x="10203656" y="4949547"/>
            <a:ext cx="2388751" cy="1421606"/>
          </a:xfrm>
          <a:prstGeom prst="rect">
            <a:avLst/>
          </a:prstGeom>
          <a:noFill/>
          <a:ln/>
        </p:spPr>
        <p:txBody>
          <a:bodyPr wrap="square" rtlCol="0" anchor="t"/>
          <a:lstStyle/>
          <a:p>
            <a:pPr marL="0" indent="0" algn="l">
              <a:lnSpc>
                <a:spcPts val="2799"/>
              </a:lnSpc>
              <a:buNone/>
            </a:pPr>
            <a:r>
              <a:rPr lang="en-US" sz="1750" dirty="0">
                <a:solidFill>
                  <a:srgbClr val="49495A"/>
                </a:solidFill>
                <a:latin typeface="Open Sans" pitchFamily="34" charset="0"/>
                <a:ea typeface="Open Sans" pitchFamily="34" charset="-122"/>
                <a:cs typeface="Open Sans" pitchFamily="34" charset="-120"/>
              </a:rPr>
              <a:t>Develop the habit of proofreading and editing to refine written work.</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30791"/>
          </a:xfrm>
          <a:prstGeom prst="rect">
            <a:avLst/>
          </a:prstGeom>
          <a:solidFill>
            <a:srgbClr val="FBFAFF"/>
          </a:solidFill>
          <a:ln/>
        </p:spPr>
      </p:sp>
      <p:pic>
        <p:nvPicPr>
          <p:cNvPr id="4" name="Image 0" descr="preencoded.png"/>
          <p:cNvPicPr>
            <a:picLocks noChangeAspect="1"/>
          </p:cNvPicPr>
          <p:nvPr/>
        </p:nvPicPr>
        <p:blipFill>
          <a:blip r:embed="rId3"/>
          <a:stretch>
            <a:fillRect/>
          </a:stretch>
        </p:blipFill>
        <p:spPr>
          <a:xfrm>
            <a:off x="10980420" y="0"/>
            <a:ext cx="3657600" cy="8230791"/>
          </a:xfrm>
          <a:prstGeom prst="rect">
            <a:avLst/>
          </a:prstGeom>
        </p:spPr>
      </p:pic>
      <p:sp>
        <p:nvSpPr>
          <p:cNvPr id="5" name="Text 2"/>
          <p:cNvSpPr/>
          <p:nvPr/>
        </p:nvSpPr>
        <p:spPr>
          <a:xfrm>
            <a:off x="828556" y="607576"/>
            <a:ext cx="9315688" cy="1381125"/>
          </a:xfrm>
          <a:prstGeom prst="rect">
            <a:avLst/>
          </a:prstGeom>
          <a:noFill/>
          <a:ln/>
        </p:spPr>
        <p:txBody>
          <a:bodyPr wrap="square" rtlCol="0" anchor="t"/>
          <a:lstStyle/>
          <a:p>
            <a:pPr marL="0" indent="0">
              <a:lnSpc>
                <a:spcPts val="5437"/>
              </a:lnSpc>
              <a:buNone/>
            </a:pPr>
            <a:r>
              <a:rPr lang="en-US" sz="4350" dirty="0">
                <a:solidFill>
                  <a:srgbClr val="5955EB"/>
                </a:solidFill>
                <a:latin typeface="Libre Baskerville" pitchFamily="34" charset="0"/>
                <a:ea typeface="Libre Baskerville" pitchFamily="34" charset="-122"/>
                <a:cs typeface="Libre Baskerville" pitchFamily="34" charset="-120"/>
              </a:rPr>
              <a:t>Strategies for Enhancing Presentation Skills</a:t>
            </a:r>
            <a:endParaRPr lang="en-US" sz="4350" dirty="0"/>
          </a:p>
        </p:txBody>
      </p:sp>
      <p:pic>
        <p:nvPicPr>
          <p:cNvPr id="6" name="Image 1" descr="preencoded.png"/>
          <p:cNvPicPr>
            <a:picLocks noChangeAspect="1"/>
          </p:cNvPicPr>
          <p:nvPr/>
        </p:nvPicPr>
        <p:blipFill>
          <a:blip r:embed="rId4"/>
          <a:stretch>
            <a:fillRect/>
          </a:stretch>
        </p:blipFill>
        <p:spPr>
          <a:xfrm>
            <a:off x="828556" y="2320052"/>
            <a:ext cx="1104781" cy="1767721"/>
          </a:xfrm>
          <a:prstGeom prst="rect">
            <a:avLst/>
          </a:prstGeom>
        </p:spPr>
      </p:pic>
      <p:sp>
        <p:nvSpPr>
          <p:cNvPr id="7" name="Text 3"/>
          <p:cNvSpPr/>
          <p:nvPr/>
        </p:nvSpPr>
        <p:spPr>
          <a:xfrm>
            <a:off x="2264688" y="2540913"/>
            <a:ext cx="2762131" cy="345281"/>
          </a:xfrm>
          <a:prstGeom prst="rect">
            <a:avLst/>
          </a:prstGeom>
          <a:noFill/>
          <a:ln/>
        </p:spPr>
        <p:txBody>
          <a:bodyPr wrap="none" rtlCol="0" anchor="t"/>
          <a:lstStyle/>
          <a:p>
            <a:pPr marL="0" indent="0" algn="l">
              <a:lnSpc>
                <a:spcPts val="2719"/>
              </a:lnSpc>
              <a:buNone/>
            </a:pPr>
            <a:r>
              <a:rPr lang="en-US" sz="2175" dirty="0">
                <a:solidFill>
                  <a:srgbClr val="5955EB"/>
                </a:solidFill>
                <a:latin typeface="Libre Baskerville" pitchFamily="34" charset="0"/>
                <a:ea typeface="Libre Baskerville" pitchFamily="34" charset="-122"/>
                <a:cs typeface="Libre Baskerville" pitchFamily="34" charset="-120"/>
              </a:rPr>
              <a:t>Preparation</a:t>
            </a:r>
            <a:endParaRPr lang="en-US" sz="2175" dirty="0"/>
          </a:p>
        </p:txBody>
      </p:sp>
      <p:sp>
        <p:nvSpPr>
          <p:cNvPr id="8" name="Text 4"/>
          <p:cNvSpPr/>
          <p:nvPr/>
        </p:nvSpPr>
        <p:spPr>
          <a:xfrm>
            <a:off x="2264688" y="3018711"/>
            <a:ext cx="7879556" cy="706993"/>
          </a:xfrm>
          <a:prstGeom prst="rect">
            <a:avLst/>
          </a:prstGeom>
          <a:noFill/>
          <a:ln/>
        </p:spPr>
        <p:txBody>
          <a:bodyPr wrap="square" rtlCol="0" anchor="t"/>
          <a:lstStyle/>
          <a:p>
            <a:pPr marL="0" indent="0" algn="l">
              <a:lnSpc>
                <a:spcPts val="2784"/>
              </a:lnSpc>
              <a:buNone/>
            </a:pPr>
            <a:r>
              <a:rPr lang="en-US" sz="1740" dirty="0">
                <a:solidFill>
                  <a:srgbClr val="49495A"/>
                </a:solidFill>
                <a:latin typeface="Open Sans" pitchFamily="34" charset="0"/>
                <a:ea typeface="Open Sans" pitchFamily="34" charset="-122"/>
                <a:cs typeface="Open Sans" pitchFamily="34" charset="-120"/>
              </a:rPr>
              <a:t>Thoroughly research the topic, organize the content, and anticipate audience needs.</a:t>
            </a:r>
            <a:endParaRPr lang="en-US" sz="1740" dirty="0"/>
          </a:p>
        </p:txBody>
      </p:sp>
      <p:pic>
        <p:nvPicPr>
          <p:cNvPr id="9" name="Image 2" descr="preencoded.png"/>
          <p:cNvPicPr>
            <a:picLocks noChangeAspect="1"/>
          </p:cNvPicPr>
          <p:nvPr/>
        </p:nvPicPr>
        <p:blipFill>
          <a:blip r:embed="rId5"/>
          <a:stretch>
            <a:fillRect/>
          </a:stretch>
        </p:blipFill>
        <p:spPr>
          <a:xfrm>
            <a:off x="828556" y="4087773"/>
            <a:ext cx="1104781" cy="1767721"/>
          </a:xfrm>
          <a:prstGeom prst="rect">
            <a:avLst/>
          </a:prstGeom>
        </p:spPr>
      </p:pic>
      <p:sp>
        <p:nvSpPr>
          <p:cNvPr id="10" name="Text 5"/>
          <p:cNvSpPr/>
          <p:nvPr/>
        </p:nvSpPr>
        <p:spPr>
          <a:xfrm>
            <a:off x="2264688" y="4308634"/>
            <a:ext cx="2762131" cy="345281"/>
          </a:xfrm>
          <a:prstGeom prst="rect">
            <a:avLst/>
          </a:prstGeom>
          <a:noFill/>
          <a:ln/>
        </p:spPr>
        <p:txBody>
          <a:bodyPr wrap="none" rtlCol="0" anchor="t"/>
          <a:lstStyle/>
          <a:p>
            <a:pPr marL="0" indent="0" algn="l">
              <a:lnSpc>
                <a:spcPts val="2719"/>
              </a:lnSpc>
              <a:buNone/>
            </a:pPr>
            <a:r>
              <a:rPr lang="en-US" sz="2175" dirty="0">
                <a:solidFill>
                  <a:srgbClr val="5955EB"/>
                </a:solidFill>
                <a:latin typeface="Libre Baskerville" pitchFamily="34" charset="0"/>
                <a:ea typeface="Libre Baskerville" pitchFamily="34" charset="-122"/>
                <a:cs typeface="Libre Baskerville" pitchFamily="34" charset="-120"/>
              </a:rPr>
              <a:t>Delivery</a:t>
            </a:r>
            <a:endParaRPr lang="en-US" sz="2175" dirty="0"/>
          </a:p>
        </p:txBody>
      </p:sp>
      <p:sp>
        <p:nvSpPr>
          <p:cNvPr id="11" name="Text 6"/>
          <p:cNvSpPr/>
          <p:nvPr/>
        </p:nvSpPr>
        <p:spPr>
          <a:xfrm>
            <a:off x="2264688" y="4786432"/>
            <a:ext cx="7879556" cy="706993"/>
          </a:xfrm>
          <a:prstGeom prst="rect">
            <a:avLst/>
          </a:prstGeom>
          <a:noFill/>
          <a:ln/>
        </p:spPr>
        <p:txBody>
          <a:bodyPr wrap="square" rtlCol="0" anchor="t"/>
          <a:lstStyle/>
          <a:p>
            <a:pPr marL="0" indent="0" algn="l">
              <a:lnSpc>
                <a:spcPts val="2784"/>
              </a:lnSpc>
              <a:buNone/>
            </a:pPr>
            <a:r>
              <a:rPr lang="en-US" sz="1740" dirty="0">
                <a:solidFill>
                  <a:srgbClr val="49495A"/>
                </a:solidFill>
                <a:latin typeface="Open Sans" pitchFamily="34" charset="0"/>
                <a:ea typeface="Open Sans" pitchFamily="34" charset="-122"/>
                <a:cs typeface="Open Sans" pitchFamily="34" charset="-120"/>
              </a:rPr>
              <a:t>Focus on confident body language, clear articulation, and engaging the audience.</a:t>
            </a:r>
            <a:endParaRPr lang="en-US" sz="1740" dirty="0"/>
          </a:p>
        </p:txBody>
      </p:sp>
      <p:pic>
        <p:nvPicPr>
          <p:cNvPr id="12" name="Image 3" descr="preencoded.png"/>
          <p:cNvPicPr>
            <a:picLocks noChangeAspect="1"/>
          </p:cNvPicPr>
          <p:nvPr/>
        </p:nvPicPr>
        <p:blipFill>
          <a:blip r:embed="rId6"/>
          <a:stretch>
            <a:fillRect/>
          </a:stretch>
        </p:blipFill>
        <p:spPr>
          <a:xfrm>
            <a:off x="828556" y="5855494"/>
            <a:ext cx="1104781" cy="1767721"/>
          </a:xfrm>
          <a:prstGeom prst="rect">
            <a:avLst/>
          </a:prstGeom>
        </p:spPr>
      </p:pic>
      <p:sp>
        <p:nvSpPr>
          <p:cNvPr id="13" name="Text 7"/>
          <p:cNvSpPr/>
          <p:nvPr/>
        </p:nvSpPr>
        <p:spPr>
          <a:xfrm>
            <a:off x="2264688" y="6076355"/>
            <a:ext cx="2762131" cy="345281"/>
          </a:xfrm>
          <a:prstGeom prst="rect">
            <a:avLst/>
          </a:prstGeom>
          <a:noFill/>
          <a:ln/>
        </p:spPr>
        <p:txBody>
          <a:bodyPr wrap="none" rtlCol="0" anchor="t"/>
          <a:lstStyle/>
          <a:p>
            <a:pPr marL="0" indent="0" algn="l">
              <a:lnSpc>
                <a:spcPts val="2719"/>
              </a:lnSpc>
              <a:buNone/>
            </a:pPr>
            <a:r>
              <a:rPr lang="en-US" sz="2175" dirty="0">
                <a:solidFill>
                  <a:srgbClr val="5955EB"/>
                </a:solidFill>
                <a:latin typeface="Libre Baskerville" pitchFamily="34" charset="0"/>
                <a:ea typeface="Libre Baskerville" pitchFamily="34" charset="-122"/>
                <a:cs typeface="Libre Baskerville" pitchFamily="34" charset="-120"/>
              </a:rPr>
              <a:t>Visual Aids</a:t>
            </a:r>
            <a:endParaRPr lang="en-US" sz="2175" dirty="0"/>
          </a:p>
        </p:txBody>
      </p:sp>
      <p:sp>
        <p:nvSpPr>
          <p:cNvPr id="14" name="Text 8"/>
          <p:cNvSpPr/>
          <p:nvPr/>
        </p:nvSpPr>
        <p:spPr>
          <a:xfrm>
            <a:off x="2264688" y="6554153"/>
            <a:ext cx="7879556" cy="353497"/>
          </a:xfrm>
          <a:prstGeom prst="rect">
            <a:avLst/>
          </a:prstGeom>
          <a:noFill/>
          <a:ln/>
        </p:spPr>
        <p:txBody>
          <a:bodyPr wrap="none" rtlCol="0" anchor="t"/>
          <a:lstStyle/>
          <a:p>
            <a:pPr marL="0" indent="0" algn="l">
              <a:lnSpc>
                <a:spcPts val="2784"/>
              </a:lnSpc>
              <a:buNone/>
            </a:pPr>
            <a:r>
              <a:rPr lang="en-US" sz="1740" dirty="0">
                <a:solidFill>
                  <a:srgbClr val="49495A"/>
                </a:solidFill>
                <a:latin typeface="Open Sans" pitchFamily="34" charset="0"/>
                <a:ea typeface="Open Sans" pitchFamily="34" charset="-122"/>
                <a:cs typeface="Open Sans" pitchFamily="34" charset="-120"/>
              </a:rPr>
              <a:t>Use visual aids strategically to enhance understanding and visual appeal.</a:t>
            </a:r>
            <a:endParaRPr lang="en-US" sz="174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
        <p:nvSpPr>
          <p:cNvPr id="4" name="Text 2"/>
          <p:cNvSpPr/>
          <p:nvPr/>
        </p:nvSpPr>
        <p:spPr>
          <a:xfrm>
            <a:off x="2037993" y="1035487"/>
            <a:ext cx="10554414" cy="1388745"/>
          </a:xfrm>
          <a:prstGeom prst="rect">
            <a:avLst/>
          </a:prstGeom>
          <a:noFill/>
          <a:ln/>
        </p:spPr>
        <p:txBody>
          <a:bodyPr wrap="square" rtlCol="0" anchor="t"/>
          <a:lstStyle/>
          <a:p>
            <a:pPr marL="0" indent="0">
              <a:lnSpc>
                <a:spcPts val="5468"/>
              </a:lnSpc>
              <a:buNone/>
            </a:pPr>
            <a:r>
              <a:rPr lang="en-US" sz="4374" dirty="0">
                <a:solidFill>
                  <a:srgbClr val="5955EB"/>
                </a:solidFill>
                <a:latin typeface="Libre Baskerville" pitchFamily="34" charset="0"/>
                <a:ea typeface="Libre Baskerville" pitchFamily="34" charset="-122"/>
                <a:cs typeface="Libre Baskerville" pitchFamily="34" charset="-120"/>
              </a:rPr>
              <a:t>Practical Applications and Workshops</a:t>
            </a:r>
            <a:endParaRPr lang="en-US" sz="4374" dirty="0"/>
          </a:p>
        </p:txBody>
      </p:sp>
      <p:sp>
        <p:nvSpPr>
          <p:cNvPr id="5" name="Shape 3"/>
          <p:cNvSpPr/>
          <p:nvPr/>
        </p:nvSpPr>
        <p:spPr>
          <a:xfrm>
            <a:off x="2037993" y="2868573"/>
            <a:ext cx="10554414" cy="992505"/>
          </a:xfrm>
          <a:prstGeom prst="rect">
            <a:avLst/>
          </a:prstGeom>
          <a:solidFill>
            <a:srgbClr val="DED6FF"/>
          </a:solidFill>
          <a:ln/>
        </p:spPr>
      </p:sp>
      <p:sp>
        <p:nvSpPr>
          <p:cNvPr id="6" name="Text 4"/>
          <p:cNvSpPr/>
          <p:nvPr/>
        </p:nvSpPr>
        <p:spPr>
          <a:xfrm>
            <a:off x="2260163" y="3009424"/>
            <a:ext cx="4829056" cy="355402"/>
          </a:xfrm>
          <a:prstGeom prst="rect">
            <a:avLst/>
          </a:prstGeom>
          <a:noFill/>
          <a:ln/>
        </p:spPr>
        <p:txBody>
          <a:bodyPr wrap="non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Individual Presentations</a:t>
            </a:r>
            <a:endParaRPr lang="en-US" sz="1750" dirty="0"/>
          </a:p>
        </p:txBody>
      </p:sp>
      <p:sp>
        <p:nvSpPr>
          <p:cNvPr id="7" name="Text 5"/>
          <p:cNvSpPr/>
          <p:nvPr/>
        </p:nvSpPr>
        <p:spPr>
          <a:xfrm>
            <a:off x="7541181" y="3009424"/>
            <a:ext cx="4829056" cy="710803"/>
          </a:xfrm>
          <a:prstGeom prst="rect">
            <a:avLst/>
          </a:prstGeom>
          <a:noFill/>
          <a:ln/>
        </p:spPr>
        <p:txBody>
          <a:bodyPr wrap="squar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Participants will deliver short presentations on assigned topics to practice their skills.</a:t>
            </a:r>
            <a:endParaRPr lang="en-US" sz="1750" dirty="0"/>
          </a:p>
        </p:txBody>
      </p:sp>
      <p:sp>
        <p:nvSpPr>
          <p:cNvPr id="8" name="Text 6"/>
          <p:cNvSpPr/>
          <p:nvPr/>
        </p:nvSpPr>
        <p:spPr>
          <a:xfrm>
            <a:off x="2260163" y="4001929"/>
            <a:ext cx="4829056" cy="355402"/>
          </a:xfrm>
          <a:prstGeom prst="rect">
            <a:avLst/>
          </a:prstGeom>
          <a:noFill/>
          <a:ln/>
        </p:spPr>
        <p:txBody>
          <a:bodyPr wrap="non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Group Discussions</a:t>
            </a:r>
            <a:endParaRPr lang="en-US" sz="1750" dirty="0"/>
          </a:p>
        </p:txBody>
      </p:sp>
      <p:sp>
        <p:nvSpPr>
          <p:cNvPr id="9" name="Text 7"/>
          <p:cNvSpPr/>
          <p:nvPr/>
        </p:nvSpPr>
        <p:spPr>
          <a:xfrm>
            <a:off x="7541181" y="4001929"/>
            <a:ext cx="4829056" cy="1066205"/>
          </a:xfrm>
          <a:prstGeom prst="rect">
            <a:avLst/>
          </a:prstGeom>
          <a:noFill/>
          <a:ln/>
        </p:spPr>
        <p:txBody>
          <a:bodyPr wrap="squar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Engage in collaborative discussions and debates to develop interpersonal communication abilities.</a:t>
            </a:r>
            <a:endParaRPr lang="en-US" sz="1750" dirty="0"/>
          </a:p>
        </p:txBody>
      </p:sp>
      <p:sp>
        <p:nvSpPr>
          <p:cNvPr id="10" name="Shape 8"/>
          <p:cNvSpPr/>
          <p:nvPr/>
        </p:nvSpPr>
        <p:spPr>
          <a:xfrm>
            <a:off x="2037993" y="5208984"/>
            <a:ext cx="10554414" cy="992505"/>
          </a:xfrm>
          <a:prstGeom prst="rect">
            <a:avLst/>
          </a:prstGeom>
          <a:solidFill>
            <a:srgbClr val="DED6FF"/>
          </a:solidFill>
          <a:ln/>
        </p:spPr>
      </p:sp>
      <p:sp>
        <p:nvSpPr>
          <p:cNvPr id="11" name="Text 9"/>
          <p:cNvSpPr/>
          <p:nvPr/>
        </p:nvSpPr>
        <p:spPr>
          <a:xfrm>
            <a:off x="2260163" y="5349835"/>
            <a:ext cx="4829056" cy="355402"/>
          </a:xfrm>
          <a:prstGeom prst="rect">
            <a:avLst/>
          </a:prstGeom>
          <a:noFill/>
          <a:ln/>
        </p:spPr>
        <p:txBody>
          <a:bodyPr wrap="non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Written Assignments</a:t>
            </a:r>
            <a:endParaRPr lang="en-US" sz="1750" dirty="0"/>
          </a:p>
        </p:txBody>
      </p:sp>
      <p:sp>
        <p:nvSpPr>
          <p:cNvPr id="12" name="Text 10"/>
          <p:cNvSpPr/>
          <p:nvPr/>
        </p:nvSpPr>
        <p:spPr>
          <a:xfrm>
            <a:off x="7541181" y="5349835"/>
            <a:ext cx="4829056" cy="710803"/>
          </a:xfrm>
          <a:prstGeom prst="rect">
            <a:avLst/>
          </a:prstGeom>
          <a:noFill/>
          <a:ln/>
        </p:spPr>
        <p:txBody>
          <a:bodyPr wrap="squar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Complete a range of written exercises, such as reports, emails, and creative writing pieces.</a:t>
            </a:r>
            <a:endParaRPr lang="en-US" sz="1750" dirty="0"/>
          </a:p>
        </p:txBody>
      </p:sp>
      <p:sp>
        <p:nvSpPr>
          <p:cNvPr id="13" name="Text 11"/>
          <p:cNvSpPr/>
          <p:nvPr/>
        </p:nvSpPr>
        <p:spPr>
          <a:xfrm>
            <a:off x="2260163" y="6342340"/>
            <a:ext cx="4829056" cy="355402"/>
          </a:xfrm>
          <a:prstGeom prst="rect">
            <a:avLst/>
          </a:prstGeom>
          <a:noFill/>
          <a:ln/>
        </p:spPr>
        <p:txBody>
          <a:bodyPr wrap="non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Peer Feedback</a:t>
            </a:r>
            <a:endParaRPr lang="en-US" sz="1750" dirty="0"/>
          </a:p>
        </p:txBody>
      </p:sp>
      <p:sp>
        <p:nvSpPr>
          <p:cNvPr id="14" name="Text 12"/>
          <p:cNvSpPr/>
          <p:nvPr/>
        </p:nvSpPr>
        <p:spPr>
          <a:xfrm>
            <a:off x="7541181" y="6342340"/>
            <a:ext cx="4829056" cy="710803"/>
          </a:xfrm>
          <a:prstGeom prst="rect">
            <a:avLst/>
          </a:prstGeom>
          <a:noFill/>
          <a:ln/>
        </p:spPr>
        <p:txBody>
          <a:bodyPr wrap="squar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Provide constructive feedback to classmates to foster a supportive learning environment.</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pic>
        <p:nvPicPr>
          <p:cNvPr id="4" name="Image 0" descr="preencoded.png"/>
          <p:cNvPicPr>
            <a:picLocks noChangeAspect="1"/>
          </p:cNvPicPr>
          <p:nvPr/>
        </p:nvPicPr>
        <p:blipFill>
          <a:blip r:embed="rId3"/>
          <a:stretch>
            <a:fillRect/>
          </a:stretch>
        </p:blipFill>
        <p:spPr>
          <a:xfrm>
            <a:off x="9151620" y="0"/>
            <a:ext cx="5486400" cy="8229600"/>
          </a:xfrm>
          <a:prstGeom prst="rect">
            <a:avLst/>
          </a:prstGeom>
        </p:spPr>
      </p:pic>
      <p:sp>
        <p:nvSpPr>
          <p:cNvPr id="5" name="Text 2"/>
          <p:cNvSpPr/>
          <p:nvPr/>
        </p:nvSpPr>
        <p:spPr>
          <a:xfrm>
            <a:off x="833199" y="1179195"/>
            <a:ext cx="7477601" cy="3832860"/>
          </a:xfrm>
          <a:prstGeom prst="rect">
            <a:avLst/>
          </a:prstGeom>
          <a:noFill/>
          <a:ln/>
        </p:spPr>
        <p:txBody>
          <a:bodyPr wrap="square" rtlCol="0" anchor="t"/>
          <a:lstStyle/>
          <a:p>
            <a:pPr marL="0" marR="0" lvl="0" indent="0" algn="l" defTabSz="914400" rtl="0" eaLnBrk="1" fontAlgn="auto" latinLnBrk="0" hangingPunct="1">
              <a:lnSpc>
                <a:spcPts val="7545"/>
              </a:lnSpc>
              <a:spcBef>
                <a:spcPts val="0"/>
              </a:spcBef>
              <a:spcAft>
                <a:spcPts val="0"/>
              </a:spcAft>
              <a:buClrTx/>
              <a:buSzTx/>
              <a:buFontTx/>
              <a:buNone/>
              <a:tabLst/>
              <a:defRPr/>
            </a:pPr>
            <a:r>
              <a:rPr kumimoji="0" lang="en-US" sz="6036" b="0" i="0" u="none" strike="noStrike" kern="1200" cap="none" spc="0" normalizeH="0" baseline="0" noProof="0" dirty="0">
                <a:ln>
                  <a:noFill/>
                </a:ln>
                <a:solidFill>
                  <a:srgbClr val="5955EB"/>
                </a:solidFill>
                <a:effectLst/>
                <a:uLnTx/>
                <a:uFillTx/>
                <a:latin typeface="Libre Baskerville" pitchFamily="34" charset="0"/>
                <a:ea typeface="Libre Baskerville" pitchFamily="34" charset="-122"/>
                <a:cs typeface="Libre Baskerville" pitchFamily="34" charset="-120"/>
              </a:rPr>
              <a:t>Understanding the Importance of Communication Skills</a:t>
            </a:r>
            <a:endParaRPr kumimoji="0" lang="en-US" sz="6036"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 3"/>
          <p:cNvSpPr/>
          <p:nvPr/>
        </p:nvSpPr>
        <p:spPr>
          <a:xfrm>
            <a:off x="833199" y="5345311"/>
            <a:ext cx="7477601" cy="1066205"/>
          </a:xfrm>
          <a:prstGeom prst="rect">
            <a:avLst/>
          </a:prstGeom>
          <a:noFill/>
          <a:ln/>
        </p:spPr>
        <p:txBody>
          <a:bodyPr wrap="square" rtlCol="0" anchor="t"/>
          <a:lstStyle/>
          <a:p>
            <a:pPr marL="0" marR="0" lvl="0" indent="0" algn="l" defTabSz="914400" rtl="0" eaLnBrk="1" fontAlgn="auto" latinLnBrk="0" hangingPunct="1">
              <a:lnSpc>
                <a:spcPts val="2799"/>
              </a:lnSpc>
              <a:spcBef>
                <a:spcPts val="0"/>
              </a:spcBef>
              <a:spcAft>
                <a:spcPts val="0"/>
              </a:spcAft>
              <a:buClrTx/>
              <a:buSzTx/>
              <a:buFontTx/>
              <a:buNone/>
              <a:tabLst/>
              <a:defRPr/>
            </a:pPr>
            <a:r>
              <a:rPr kumimoji="0" lang="en-US" sz="1750" b="0" i="0" u="none" strike="noStrike" kern="1200" cap="none" spc="0" normalizeH="0" baseline="0" noProof="0" dirty="0">
                <a:ln>
                  <a:noFill/>
                </a:ln>
                <a:solidFill>
                  <a:srgbClr val="49495A"/>
                </a:solidFill>
                <a:effectLst/>
                <a:uLnTx/>
                <a:uFillTx/>
                <a:latin typeface="Open Sans" pitchFamily="34" charset="0"/>
                <a:ea typeface="Open Sans" pitchFamily="34" charset="-122"/>
                <a:cs typeface="Open Sans" pitchFamily="34" charset="-120"/>
              </a:rPr>
              <a:t> Communication skills are essential for success in the workplace and in life. Effective communication allows us to express our ideas clearly, collaborate with others, and build strong professional relationships.</a:t>
            </a:r>
            <a:endParaRPr kumimoji="0" lang="en-US" sz="17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hape 4"/>
          <p:cNvSpPr/>
          <p:nvPr/>
        </p:nvSpPr>
        <p:spPr>
          <a:xfrm>
            <a:off x="833199" y="6678097"/>
            <a:ext cx="355402" cy="355402"/>
          </a:xfrm>
          <a:prstGeom prst="roundRect">
            <a:avLst>
              <a:gd name="adj" fmla="val 25726039"/>
            </a:avLst>
          </a:prstGeom>
          <a:noFill/>
          <a:ln w="7620">
            <a:solidFill>
              <a:srgbClr val="FFFFFF"/>
            </a:solidFill>
            <a:prstDash val="solid"/>
          </a:ln>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TotalTime>
  <Words>1109</Words>
  <Application>Microsoft Office PowerPoint</Application>
  <PresentationFormat>Произвольный</PresentationFormat>
  <Paragraphs>161</Paragraphs>
  <Slides>17</Slides>
  <Notes>17</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17</vt:i4>
      </vt:variant>
    </vt:vector>
  </HeadingPairs>
  <TitlesOfParts>
    <vt:vector size="22" baseType="lpstr">
      <vt:lpstr>Arial</vt:lpstr>
      <vt:lpstr>Calibri</vt:lpstr>
      <vt:lpstr>Libre Baskerville</vt:lpstr>
      <vt:lpstr>Open Sans</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Динара Найманова</cp:lastModifiedBy>
  <cp:revision>7</cp:revision>
  <dcterms:created xsi:type="dcterms:W3CDTF">2024-05-04T03:33:08Z</dcterms:created>
  <dcterms:modified xsi:type="dcterms:W3CDTF">2024-06-04T08:51:44Z</dcterms:modified>
</cp:coreProperties>
</file>