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2" r:id="rId3"/>
    <p:sldId id="285" r:id="rId4"/>
    <p:sldId id="284" r:id="rId5"/>
    <p:sldId id="258" r:id="rId6"/>
    <p:sldId id="260" r:id="rId7"/>
    <p:sldId id="282" r:id="rId8"/>
    <p:sldId id="261" r:id="rId9"/>
    <p:sldId id="283" r:id="rId10"/>
    <p:sldId id="279" r:id="rId11"/>
    <p:sldId id="262" r:id="rId12"/>
    <p:sldId id="280" r:id="rId13"/>
    <p:sldId id="265" r:id="rId14"/>
    <p:sldId id="266" r:id="rId15"/>
    <p:sldId id="267" r:id="rId16"/>
    <p:sldId id="268" r:id="rId17"/>
    <p:sldId id="270" r:id="rId18"/>
    <p:sldId id="271" r:id="rId19"/>
    <p:sldId id="273" r:id="rId20"/>
    <p:sldId id="274" r:id="rId21"/>
    <p:sldId id="276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516" y="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00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40BF2-176A-4335-AC9F-A758C3E0E42B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552F7-317F-4A35-BA52-E92CDE2F5D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15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62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0B8D143-C6F1-420A-9437-9DD97D306E3E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40D86F7-040D-43AF-ABFD-69B25A8F23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28604"/>
            <a:ext cx="7772400" cy="1357322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Сетевая литература как реализация актуальной словесности.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949280"/>
            <a:ext cx="7772400" cy="83966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Выполнила: Маш Карина 10 Б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9186748.ru/wp-content/uploads/2016/10/besplatnye_elektronnye_bibliote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1" y="2060848"/>
            <a:ext cx="4496649" cy="28674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3322712" cy="5674635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err="1"/>
              <a:t>Ф</a:t>
            </a:r>
            <a:r>
              <a:rPr lang="ru-RU" i="1" dirty="0" err="1" smtClean="0"/>
              <a:t>андом</a:t>
            </a:r>
            <a:r>
              <a:rPr lang="ru-RU" i="1" dirty="0" smtClean="0"/>
              <a:t>-неформальное </a:t>
            </a:r>
            <a:r>
              <a:rPr lang="ru-RU" i="1" dirty="0" err="1"/>
              <a:t>субкультурное</a:t>
            </a:r>
            <a:r>
              <a:rPr lang="ru-RU" i="1" dirty="0"/>
              <a:t> сообщество, участники которого определены единым интересом, </a:t>
            </a:r>
            <a:r>
              <a:rPr lang="ru-RU" i="1" dirty="0" smtClean="0"/>
              <a:t>связанным </a:t>
            </a:r>
            <a:r>
              <a:rPr lang="ru-RU" i="1" dirty="0"/>
              <a:t>с произведениями искусства — пристрастием к определённому фильму, книге, сериалу и т. 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mg12.deviantart.net/88b7/i/2014/148/8/5/the_fandom_life_is_the_good_life__by_the11doctorsgirl-d7k2p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464496" cy="5774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831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eo-wikipedia.org/wp-content/uploads/2017/06/blogu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4871113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003232" cy="65293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Что </a:t>
            </a:r>
            <a:r>
              <a:rPr lang="ru-RU" sz="3600" dirty="0">
                <a:effectLst/>
              </a:rPr>
              <a:t>такое блог?  Его роль в сетевой литературе.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Блог</a:t>
            </a:r>
            <a:r>
              <a:rPr lang="ru-RU" dirty="0"/>
              <a:t> — веб-сайт, основное содержимое которого — регулярно добавляемые записи, содержащие текст, изображения или мультимедиа. Людей, ведущих </a:t>
            </a:r>
            <a:r>
              <a:rPr lang="ru-RU" b="1" dirty="0"/>
              <a:t>блог</a:t>
            </a:r>
            <a:r>
              <a:rPr lang="ru-RU" dirty="0"/>
              <a:t>, называют </a:t>
            </a:r>
            <a:r>
              <a:rPr lang="ru-RU" dirty="0" err="1"/>
              <a:t>бло́герами</a:t>
            </a:r>
            <a:r>
              <a:rPr lang="ru-RU" dirty="0"/>
              <a:t>. Совокупность всех </a:t>
            </a:r>
            <a:r>
              <a:rPr lang="ru-RU" b="1" dirty="0"/>
              <a:t>блогов</a:t>
            </a:r>
            <a:r>
              <a:rPr lang="ru-RU" dirty="0"/>
              <a:t> Сети принято называть </a:t>
            </a:r>
            <a:r>
              <a:rPr lang="ru-RU" dirty="0" err="1"/>
              <a:t>блогосферой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bs.twimg.com/profile_images/378800000349315047/b70da1866aa8815ecb0947e726b449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5349810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268760"/>
            <a:ext cx="4464496" cy="4738531"/>
          </a:xfrm>
        </p:spPr>
        <p:txBody>
          <a:bodyPr>
            <a:normAutofit/>
          </a:bodyPr>
          <a:lstStyle/>
          <a:p>
            <a:r>
              <a:rPr lang="ru-RU" dirty="0" smtClean="0"/>
              <a:t>Коммуникативная</a:t>
            </a:r>
          </a:p>
          <a:p>
            <a:r>
              <a:rPr lang="ru-RU" dirty="0"/>
              <a:t>П</a:t>
            </a:r>
            <a:r>
              <a:rPr lang="ru-RU" dirty="0" smtClean="0"/>
              <a:t>сихотерапевтическая</a:t>
            </a:r>
          </a:p>
          <a:p>
            <a:r>
              <a:rPr lang="ru-RU" dirty="0"/>
              <a:t>Ф</a:t>
            </a:r>
            <a:r>
              <a:rPr lang="ru-RU" dirty="0" smtClean="0"/>
              <a:t>ункция </a:t>
            </a:r>
            <a:r>
              <a:rPr lang="ru-RU" dirty="0" err="1" smtClean="0"/>
              <a:t>самопрезентации</a:t>
            </a:r>
            <a:endParaRPr lang="ru-RU" dirty="0" smtClean="0"/>
          </a:p>
          <a:p>
            <a:r>
              <a:rPr lang="ru-RU" dirty="0" smtClean="0"/>
              <a:t>Развлечения</a:t>
            </a:r>
          </a:p>
          <a:p>
            <a:r>
              <a:rPr lang="ru-RU" dirty="0"/>
              <a:t>С</a:t>
            </a:r>
            <a:r>
              <a:rPr lang="ru-RU" dirty="0" smtClean="0"/>
              <a:t>аморазвития </a:t>
            </a:r>
          </a:p>
          <a:p>
            <a:r>
              <a:rPr lang="ru-RU" dirty="0"/>
              <a:t>С</a:t>
            </a:r>
            <a:r>
              <a:rPr lang="ru-RU" dirty="0" smtClean="0"/>
              <a:t>плочения </a:t>
            </a:r>
            <a:r>
              <a:rPr lang="ru-RU" dirty="0"/>
              <a:t>социальных  </a:t>
            </a:r>
            <a:r>
              <a:rPr lang="ru-RU" dirty="0" smtClean="0"/>
              <a:t>связей</a:t>
            </a:r>
          </a:p>
          <a:p>
            <a:r>
              <a:rPr lang="ru-RU" dirty="0"/>
              <a:t>П</a:t>
            </a:r>
            <a:r>
              <a:rPr lang="ru-RU" dirty="0" smtClean="0"/>
              <a:t>родвижение </a:t>
            </a:r>
            <a:r>
              <a:rPr lang="ru-RU" dirty="0"/>
              <a:t>своих товаров и </a:t>
            </a:r>
            <a:r>
              <a:rPr lang="ru-RU" dirty="0" smtClean="0"/>
              <a:t>услуг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блога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85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683976"/>
          </a:xfrm>
        </p:spPr>
        <p:txBody>
          <a:bodyPr>
            <a:normAutofit fontScale="92500"/>
          </a:bodyPr>
          <a:lstStyle/>
          <a:p>
            <a:pPr lvl="0" fontAlgn="base"/>
            <a:r>
              <a:rPr lang="ru-RU" dirty="0" smtClean="0"/>
              <a:t>Части </a:t>
            </a:r>
            <a:r>
              <a:rPr lang="ru-RU" dirty="0"/>
              <a:t>произведения могут не лежать вместе.  </a:t>
            </a:r>
          </a:p>
          <a:p>
            <a:pPr lvl="0" fontAlgn="base"/>
            <a:r>
              <a:rPr lang="ru-RU" dirty="0"/>
              <a:t>Развитие событий может управляться читателем</a:t>
            </a:r>
            <a:r>
              <a:rPr lang="ru-RU" dirty="0" smtClean="0"/>
              <a:t>.</a:t>
            </a:r>
          </a:p>
          <a:p>
            <a:pPr lvl="0" fontAlgn="base"/>
            <a:r>
              <a:rPr lang="ru-RU" dirty="0" smtClean="0"/>
              <a:t> Произведение</a:t>
            </a:r>
            <a:r>
              <a:rPr lang="ru-RU" dirty="0"/>
              <a:t>, опубликованное на бумаге (в книге или в журнале), существует само по себе, отдельно и самодостаточно. </a:t>
            </a:r>
            <a:endParaRPr lang="ru-RU" dirty="0" smtClean="0"/>
          </a:p>
          <a:p>
            <a:pPr lvl="0" fontAlgn="base"/>
            <a:r>
              <a:rPr lang="ru-RU" dirty="0" smtClean="0"/>
              <a:t>Произведения </a:t>
            </a:r>
            <a:r>
              <a:rPr lang="ru-RU" dirty="0"/>
              <a:t>технически легко размещать в Интернете, делая их немедленно доступными для десятков </a:t>
            </a:r>
            <a:r>
              <a:rPr lang="ru-RU" dirty="0" smtClean="0"/>
              <a:t>миллионов</a:t>
            </a:r>
          </a:p>
          <a:p>
            <a:pPr fontAlgn="base"/>
            <a:r>
              <a:rPr lang="ru-RU" dirty="0"/>
              <a:t>Часть произведения могут составлять музыка, движущиеся картинки или анимация. </a:t>
            </a:r>
          </a:p>
          <a:p>
            <a:pPr lvl="0" fontAlgn="base"/>
            <a:endParaRPr lang="ru-RU" dirty="0" smtClean="0"/>
          </a:p>
          <a:p>
            <a:pPr lvl="0" fontAlgn="base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19256" cy="868958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Особенности сетевой литературы.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7859216" cy="458343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Журналы «Кругозор» и «Колобок»</a:t>
            </a:r>
            <a:endParaRPr lang="ru-RU" dirty="0"/>
          </a:p>
        </p:txBody>
      </p:sp>
      <p:pic>
        <p:nvPicPr>
          <p:cNvPr id="5" name="Рисунок 4" descr="http://audio.arjlover.net/audio/Kolobok_-_detskii_muzikalnii_zhurnal/1974-03/fron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00400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static.tunnel.ru/media/images/2016-08/post/93567/1369847293950145_orig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784054" cy="383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7355160" cy="29289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effectLst/>
              </a:rPr>
              <a:t>Общее сетевой и бумажной </a:t>
            </a:r>
            <a:r>
              <a:rPr lang="ru-RU" sz="3600" dirty="0" smtClean="0">
                <a:effectLst/>
              </a:rPr>
              <a:t>литературы. </a:t>
            </a:r>
            <a:r>
              <a:rPr lang="ru-RU" sz="3100" dirty="0">
                <a:effectLst/>
              </a:rPr>
              <a:t/>
            </a:r>
            <a:br>
              <a:rPr lang="ru-RU" sz="3100" dirty="0">
                <a:effectLst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/>
              <a:t>С</a:t>
            </a:r>
            <a:r>
              <a:rPr lang="ru-RU" dirty="0" smtClean="0"/>
              <a:t>етевая </a:t>
            </a:r>
            <a:r>
              <a:rPr lang="ru-RU" dirty="0"/>
              <a:t>литература напрямую связана с бумажной, она является продолжением, так называемой модернизацией обычной литературы, она не возникла сама по себе автономно и независимо. </a:t>
            </a:r>
          </a:p>
          <a:p>
            <a:pPr lvl="0"/>
            <a:r>
              <a:rPr lang="ru-RU" dirty="0" smtClean="0"/>
              <a:t>Многие </a:t>
            </a:r>
            <a:r>
              <a:rPr lang="ru-RU" dirty="0"/>
              <a:t>книжные авторы активно публикуются в Сети, набирая свой материал и превращая бумажные тексты в сетевые и наоборот. </a:t>
            </a:r>
          </a:p>
          <a:p>
            <a:pPr lvl="0"/>
            <a:r>
              <a:rPr lang="ru-RU" dirty="0"/>
              <a:t>И</a:t>
            </a:r>
            <a:r>
              <a:rPr lang="ru-RU" dirty="0" smtClean="0"/>
              <a:t> </a:t>
            </a:r>
            <a:r>
              <a:rPr lang="ru-RU" dirty="0"/>
              <a:t>сетература, и бумажная литература оперируют одним и тем же языковым материалом, даже более того - средства художественной выразительности и в </a:t>
            </a:r>
            <a:r>
              <a:rPr lang="ru-RU" dirty="0" err="1"/>
              <a:t>сететекстах</a:t>
            </a:r>
            <a:r>
              <a:rPr lang="ru-RU" dirty="0"/>
              <a:t> по большей части остаются традиционно-общепринятыми.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5"/>
            <a:ext cx="8136904" cy="4968552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Компактность и портативность. </a:t>
            </a:r>
            <a:endParaRPr lang="ru-RU" dirty="0" smtClean="0"/>
          </a:p>
          <a:p>
            <a:pPr lvl="0"/>
            <a:r>
              <a:rPr lang="ru-RU" dirty="0" smtClean="0"/>
              <a:t>Настройки </a:t>
            </a:r>
            <a:r>
              <a:rPr lang="ru-RU" dirty="0"/>
              <a:t>изображения. </a:t>
            </a:r>
            <a:endParaRPr lang="ru-RU" dirty="0" smtClean="0"/>
          </a:p>
          <a:p>
            <a:pPr lvl="0"/>
            <a:r>
              <a:rPr lang="ru-RU" dirty="0" smtClean="0"/>
              <a:t>Дополнительные возможности.</a:t>
            </a:r>
            <a:endParaRPr lang="ru-RU" dirty="0"/>
          </a:p>
          <a:p>
            <a:pPr lvl="0"/>
            <a:r>
              <a:rPr lang="ru-RU" dirty="0"/>
              <a:t>Стоимость </a:t>
            </a:r>
            <a:r>
              <a:rPr lang="ru-RU" dirty="0" smtClean="0"/>
              <a:t>текста.</a:t>
            </a:r>
            <a:endParaRPr lang="ru-RU" dirty="0"/>
          </a:p>
          <a:p>
            <a:pPr lvl="0"/>
            <a:r>
              <a:rPr lang="ru-RU" dirty="0"/>
              <a:t>Доступность. </a:t>
            </a:r>
            <a:endParaRPr lang="ru-RU" dirty="0" smtClean="0"/>
          </a:p>
          <a:p>
            <a:pPr lvl="0"/>
            <a:r>
              <a:rPr lang="ru-RU" dirty="0" err="1" smtClean="0"/>
              <a:t>Экологичность</a:t>
            </a:r>
            <a:r>
              <a:rPr lang="ru-RU" dirty="0"/>
              <a:t>. </a:t>
            </a:r>
            <a:endParaRPr lang="ru-RU" dirty="0" smtClean="0"/>
          </a:p>
          <a:p>
            <a:pPr lvl="0"/>
            <a:r>
              <a:rPr lang="ru-RU" dirty="0" smtClean="0"/>
              <a:t>Безопасность.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Преимущества электронных книг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9218" name="Picture 2" descr="https://osdaily.ru/wp-content/uploads/2016/11/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5104757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7" y="980728"/>
            <a:ext cx="3992885" cy="5472608"/>
          </a:xfrm>
        </p:spPr>
        <p:txBody>
          <a:bodyPr>
            <a:normAutofit/>
          </a:bodyPr>
          <a:lstStyle/>
          <a:p>
            <a:pPr marL="109728" lvl="0" indent="0">
              <a:buNone/>
            </a:pPr>
            <a:r>
              <a:rPr lang="ru-RU" sz="3000" b="1" dirty="0" smtClean="0"/>
              <a:t>Ангст                                                 </a:t>
            </a:r>
          </a:p>
          <a:p>
            <a:pPr marL="109728" lvl="0" indent="0">
              <a:buNone/>
            </a:pPr>
            <a:r>
              <a:rPr lang="ru-RU" sz="3000" b="1" dirty="0" smtClean="0"/>
              <a:t>Гапфиллер</a:t>
            </a:r>
            <a:r>
              <a:rPr lang="ru-RU" sz="3000" dirty="0"/>
              <a:t> </a:t>
            </a:r>
            <a:endParaRPr lang="ru-RU" sz="3000" dirty="0" smtClean="0"/>
          </a:p>
          <a:p>
            <a:pPr marL="109728" lvl="0" indent="0">
              <a:buNone/>
            </a:pPr>
            <a:r>
              <a:rPr lang="ru-RU" sz="3000" b="1" dirty="0" smtClean="0"/>
              <a:t>Десфик</a:t>
            </a:r>
            <a:r>
              <a:rPr lang="ru-RU" sz="3000" dirty="0"/>
              <a:t> </a:t>
            </a:r>
            <a:endParaRPr lang="ru-RU" sz="3000" dirty="0" smtClean="0"/>
          </a:p>
          <a:p>
            <a:pPr marL="109728" lvl="0" indent="0">
              <a:buNone/>
            </a:pPr>
            <a:r>
              <a:rPr lang="ru-RU" sz="3000" b="1" dirty="0" smtClean="0"/>
              <a:t>Драма</a:t>
            </a:r>
            <a:r>
              <a:rPr lang="ru-RU" sz="3000" dirty="0"/>
              <a:t> </a:t>
            </a:r>
            <a:endParaRPr lang="ru-RU" sz="3000" dirty="0" smtClean="0"/>
          </a:p>
          <a:p>
            <a:pPr marL="109728" lvl="0" indent="0">
              <a:buNone/>
            </a:pPr>
            <a:r>
              <a:rPr lang="ru-RU" sz="3000" b="1" dirty="0" smtClean="0"/>
              <a:t>Занавесочная </a:t>
            </a:r>
          </a:p>
          <a:p>
            <a:pPr marL="109728" lvl="0" indent="0">
              <a:buNone/>
            </a:pPr>
            <a:r>
              <a:rPr lang="ru-RU" sz="3000" b="1" dirty="0" smtClean="0"/>
              <a:t>Кроссовер</a:t>
            </a:r>
            <a:r>
              <a:rPr lang="ru-RU" sz="3000" b="1" dirty="0"/>
              <a:t> </a:t>
            </a:r>
            <a:endParaRPr lang="ru-RU" sz="3000" dirty="0"/>
          </a:p>
          <a:p>
            <a:pPr marL="109728" lvl="0" indent="0">
              <a:buNone/>
            </a:pPr>
            <a:r>
              <a:rPr lang="ru-RU" sz="3000" b="1" dirty="0"/>
              <a:t>Кинк</a:t>
            </a:r>
            <a:r>
              <a:rPr lang="ru-RU" sz="3000" dirty="0"/>
              <a:t>  </a:t>
            </a:r>
            <a:endParaRPr lang="ru-RU" sz="3000" dirty="0" smtClean="0"/>
          </a:p>
          <a:p>
            <a:pPr marL="109728" lvl="0" indent="0">
              <a:buNone/>
            </a:pPr>
            <a:r>
              <a:rPr lang="ru-RU" sz="3000" b="1" dirty="0" smtClean="0"/>
              <a:t>Пародия</a:t>
            </a:r>
            <a:r>
              <a:rPr lang="ru-RU" sz="3000" dirty="0"/>
              <a:t> </a:t>
            </a:r>
            <a:endParaRPr lang="ru-RU" sz="3000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08912" cy="216024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Жанры </a:t>
            </a:r>
            <a:r>
              <a:rPr lang="ru-RU" sz="3200" dirty="0">
                <a:effectLst/>
              </a:rPr>
              <a:t>сетературы. </a:t>
            </a:r>
            <a:br>
              <a:rPr lang="ru-RU" sz="3200" dirty="0">
                <a:effectLst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980728"/>
            <a:ext cx="410445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indent="0">
              <a:buNone/>
            </a:pPr>
            <a:r>
              <a:rPr lang="ru-RU" sz="2800" b="1" dirty="0"/>
              <a:t>ПОВ</a:t>
            </a:r>
          </a:p>
          <a:p>
            <a:pPr marL="109728" lvl="0" indent="0">
              <a:buNone/>
            </a:pPr>
            <a:r>
              <a:rPr lang="ru-RU" sz="2800" b="1" dirty="0"/>
              <a:t>Ретеллинг</a:t>
            </a:r>
          </a:p>
          <a:p>
            <a:pPr marL="109728" lvl="0" indent="0">
              <a:buNone/>
            </a:pPr>
            <a:r>
              <a:rPr lang="ru-RU" sz="2800" b="1" dirty="0"/>
              <a:t>Романтика </a:t>
            </a:r>
          </a:p>
          <a:p>
            <a:pPr marL="109728" lvl="0" indent="0">
              <a:buNone/>
            </a:pPr>
            <a:r>
              <a:rPr lang="ru-RU" sz="2800" b="1" dirty="0"/>
              <a:t>Смарм </a:t>
            </a:r>
          </a:p>
          <a:p>
            <a:pPr marL="109728" lvl="0" indent="0">
              <a:buNone/>
            </a:pPr>
            <a:r>
              <a:rPr lang="ru-RU" sz="2800" b="1" dirty="0"/>
              <a:t>Сонгфик </a:t>
            </a:r>
          </a:p>
          <a:p>
            <a:pPr marL="109728" lvl="0" indent="0">
              <a:buNone/>
            </a:pPr>
            <a:r>
              <a:rPr lang="ru-RU" sz="2800" b="1" dirty="0"/>
              <a:t>Филк </a:t>
            </a:r>
          </a:p>
          <a:p>
            <a:pPr marL="109728" lvl="0" indent="0">
              <a:buNone/>
            </a:pPr>
            <a:r>
              <a:rPr lang="ru-RU" sz="2800" b="1" dirty="0"/>
              <a:t>Флафф </a:t>
            </a:r>
          </a:p>
          <a:p>
            <a:pPr marL="109728" lvl="0" indent="0">
              <a:buNone/>
            </a:pPr>
            <a:r>
              <a:rPr lang="ru-RU" sz="2800" b="1" dirty="0"/>
              <a:t>Хоррор </a:t>
            </a:r>
          </a:p>
          <a:p>
            <a:pPr marL="109728" lvl="0" indent="0">
              <a:buNone/>
            </a:pPr>
            <a:r>
              <a:rPr lang="ru-RU" sz="2800" b="1" dirty="0"/>
              <a:t>Хорт-комфорт </a:t>
            </a:r>
          </a:p>
          <a:p>
            <a:pPr marL="109728" lvl="0" indent="0">
              <a:buNone/>
            </a:pPr>
            <a:r>
              <a:rPr lang="ru-RU" sz="2800" b="1" dirty="0"/>
              <a:t>Экшен/экшн </a:t>
            </a:r>
          </a:p>
          <a:p>
            <a:pPr marL="109728" lvl="0" indent="0">
              <a:buNone/>
            </a:pPr>
            <a:r>
              <a:rPr lang="ru-RU" sz="2800" b="1" dirty="0"/>
              <a:t>Юмор </a:t>
            </a:r>
          </a:p>
          <a:p>
            <a:pPr marL="109728" indent="0">
              <a:buNone/>
            </a:pPr>
            <a:r>
              <a:rPr lang="ru-RU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Популярные авторы Рунета.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00" t="25000" r="22233" b="50000"/>
          <a:stretch/>
        </p:blipFill>
        <p:spPr bwMode="auto">
          <a:xfrm>
            <a:off x="236832" y="1052736"/>
            <a:ext cx="5905962" cy="1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18" t="27505" r="22500" b="49537"/>
          <a:stretch/>
        </p:blipFill>
        <p:spPr bwMode="auto">
          <a:xfrm>
            <a:off x="6072" y="2636912"/>
            <a:ext cx="639685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60" t="10307" r="21597" b="57845"/>
          <a:stretch/>
        </p:blipFill>
        <p:spPr bwMode="auto">
          <a:xfrm>
            <a:off x="3174013" y="4293096"/>
            <a:ext cx="5229198" cy="209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764704"/>
            <a:ext cx="3744416" cy="489654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b="1" dirty="0"/>
              <a:t>Вера Полозкова </a:t>
            </a:r>
            <a:endParaRPr lang="ru-RU" b="1" dirty="0" smtClean="0"/>
          </a:p>
          <a:p>
            <a:pPr marL="109728" lvl="0" indent="0">
              <a:buNone/>
            </a:pPr>
            <a:r>
              <a:rPr lang="ru-RU" dirty="0" smtClean="0"/>
              <a:t>Мне </a:t>
            </a:r>
            <a:r>
              <a:rPr lang="ru-RU" dirty="0"/>
              <a:t>бы только хотелось, чтобы </a:t>
            </a:r>
          </a:p>
          <a:p>
            <a:pPr marL="109728" indent="0">
              <a:buNone/>
            </a:pPr>
            <a:r>
              <a:rPr lang="ru-RU" dirty="0"/>
              <a:t>(Я банальность скажу, прости)</a:t>
            </a:r>
          </a:p>
          <a:p>
            <a:pPr marL="109728" indent="0">
              <a:buNone/>
            </a:pPr>
            <a:r>
              <a:rPr lang="ru-RU" dirty="0"/>
              <a:t>Солнце самой высокой пробы</a:t>
            </a:r>
          </a:p>
          <a:p>
            <a:pPr marL="109728" indent="0">
              <a:buNone/>
            </a:pPr>
            <a:r>
              <a:rPr lang="ru-RU" dirty="0"/>
              <a:t>Озаряло твои пути.</a:t>
            </a:r>
          </a:p>
          <a:p>
            <a:pPr marL="109728" indent="0">
              <a:buNone/>
            </a:pPr>
            <a:r>
              <a:rPr lang="ru-RU" dirty="0"/>
              <a:t>Мне бы вот разрешили только</a:t>
            </a:r>
          </a:p>
          <a:p>
            <a:pPr marL="109728" indent="0">
              <a:buNone/>
            </a:pPr>
            <a:r>
              <a:rPr lang="ru-RU" dirty="0"/>
              <a:t>Теплым ветром, из-за угла, </a:t>
            </a:r>
          </a:p>
          <a:p>
            <a:pPr marL="109728" indent="0">
              <a:buNone/>
            </a:pPr>
            <a:r>
              <a:rPr lang="ru-RU" dirty="0"/>
              <a:t>Целовать тебя нежно в челку </a:t>
            </a:r>
          </a:p>
          <a:p>
            <a:pPr marL="109728" indent="0">
              <a:buNone/>
            </a:pPr>
            <a:r>
              <a:rPr lang="ru-RU" dirty="0"/>
              <a:t>Цвета воронова крыла.</a:t>
            </a:r>
          </a:p>
          <a:p>
            <a:pPr marL="109728" indent="0">
              <a:buNone/>
            </a:pPr>
            <a:r>
              <a:rPr lang="ru-RU" dirty="0"/>
              <a:t>Мне бы только не ляпнуть в шутку — </a:t>
            </a:r>
          </a:p>
          <a:p>
            <a:pPr marL="109728" indent="0">
              <a:buNone/>
            </a:pPr>
            <a:r>
              <a:rPr lang="ru-RU" dirty="0"/>
              <a:t>Удержаться и промолчать, </a:t>
            </a:r>
          </a:p>
          <a:p>
            <a:pPr marL="109728" indent="0">
              <a:buNone/>
            </a:pPr>
            <a:r>
              <a:rPr lang="ru-RU" dirty="0"/>
              <a:t>Не сказав никому, как жутко </a:t>
            </a:r>
          </a:p>
          <a:p>
            <a:pPr marL="109728" indent="0">
              <a:buNone/>
            </a:pPr>
            <a:r>
              <a:rPr lang="ru-RU" dirty="0"/>
              <a:t>И смешно по тебе скучать.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5976" y="1268760"/>
            <a:ext cx="4402832" cy="4320480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Ах Астахова (Ирина Астахова)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- масть в колоде битых карт,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страсть, погрязшая в азарт,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стол без права на банкет,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смысл скомканных бесед,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смысл скомканных бесед,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не начавшийся рассвет,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на вопрос немой ответ,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бездарь, севший за рояль,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беспричинная печаль,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запертая настежь дверь,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не пришедший в срок апрель,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адресованная ночь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Тому, кому нельзя помочь;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переполненная боль,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шуб объевшаяся моль,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страхом обреченный трус,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бесприданница без бус,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перезрелый апельсин,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женщина в тоске морщин,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смертью обделенный Бог,</a:t>
            </a:r>
            <a:b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Я — человек из слов и строк!</a:t>
            </a:r>
            <a:r>
              <a:rPr lang="ru-RU" sz="1800" b="0" dirty="0">
                <a:effectLst/>
                <a:latin typeface="+mn-lt"/>
              </a:rPr>
              <a:t/>
            </a:r>
            <a:br>
              <a:rPr lang="ru-RU" sz="1800" b="0" dirty="0">
                <a:effectLst/>
                <a:latin typeface="+mn-lt"/>
              </a:rPr>
            </a:br>
            <a:endParaRPr lang="ru-RU" sz="1800" b="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6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692696"/>
            <a:ext cx="8507288" cy="5314595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Сетевая литература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сетература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 — понятие, предлагаемое некоторыми публицистами для обозначения совокупности литературных произведений, основной средой существования которых является Интернет.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Понятие «сетература».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2050" name="Picture 2" descr="http://podarochnieknigi.ru/images/lear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51757"/>
            <a:ext cx="4490864" cy="4490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90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052736"/>
            <a:ext cx="8363272" cy="49545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Бумажные издания </a:t>
            </a:r>
            <a:r>
              <a:rPr lang="ru-RU" dirty="0" err="1">
                <a:effectLst/>
              </a:rPr>
              <a:t>сетераторов</a:t>
            </a:r>
            <a:r>
              <a:rPr lang="ru-RU" dirty="0">
                <a:effectLst/>
              </a:rPr>
              <a:t>.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77" t="29323" r="40561" b="13789"/>
          <a:stretch/>
        </p:blipFill>
        <p:spPr bwMode="auto">
          <a:xfrm>
            <a:off x="251520" y="980728"/>
            <a:ext cx="3528392" cy="25922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2" t="34277" r="40957" b="9427"/>
          <a:stretch/>
        </p:blipFill>
        <p:spPr bwMode="auto">
          <a:xfrm>
            <a:off x="4716016" y="955891"/>
            <a:ext cx="3749328" cy="26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26" t="31012" r="27253" b="37975"/>
          <a:stretch/>
        </p:blipFill>
        <p:spPr bwMode="auto">
          <a:xfrm>
            <a:off x="251520" y="3637700"/>
            <a:ext cx="4536504" cy="231158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2"/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42" t="28856" r="42111" b="30453"/>
          <a:stretch/>
        </p:blipFill>
        <p:spPr bwMode="auto">
          <a:xfrm>
            <a:off x="4788024" y="3933056"/>
            <a:ext cx="3600400" cy="2304256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1265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err="1"/>
              <a:t>Стихи.ру</a:t>
            </a:r>
            <a:r>
              <a:rPr lang="ru-RU" dirty="0"/>
              <a:t> - национальный сервер современной поэзии   </a:t>
            </a:r>
            <a:endParaRPr lang="ru-RU" dirty="0" smtClean="0"/>
          </a:p>
          <a:p>
            <a:pPr lvl="0"/>
            <a:r>
              <a:rPr lang="ru-RU" b="1" dirty="0" err="1" smtClean="0"/>
              <a:t>Оллам.ру</a:t>
            </a:r>
            <a:r>
              <a:rPr lang="ru-RU" dirty="0" smtClean="0"/>
              <a:t> </a:t>
            </a:r>
            <a:r>
              <a:rPr lang="ru-RU" dirty="0"/>
              <a:t>- Стихи, Современная Поэзия </a:t>
            </a:r>
            <a:r>
              <a:rPr lang="ru-RU" dirty="0" err="1" smtClean="0"/>
              <a:t>Мира,Творчество</a:t>
            </a:r>
            <a:r>
              <a:rPr lang="ru-RU" dirty="0" smtClean="0"/>
              <a:t> </a:t>
            </a:r>
            <a:r>
              <a:rPr lang="ru-RU" dirty="0"/>
              <a:t>Великих Поэтов </a:t>
            </a:r>
            <a:endParaRPr lang="ru-RU" dirty="0" smtClean="0"/>
          </a:p>
          <a:p>
            <a:pPr lvl="0"/>
            <a:r>
              <a:rPr lang="ru-RU" b="1" dirty="0" smtClean="0"/>
              <a:t>Изба-Читальня   </a:t>
            </a:r>
          </a:p>
          <a:p>
            <a:pPr lvl="0"/>
            <a:r>
              <a:rPr lang="ru-RU" b="1" dirty="0" smtClean="0"/>
              <a:t>Виртуальный </a:t>
            </a:r>
            <a:r>
              <a:rPr lang="ru-RU" b="1" dirty="0"/>
              <a:t>клуб поэзии   </a:t>
            </a:r>
            <a:endParaRPr lang="ru-RU" b="1" dirty="0" smtClean="0"/>
          </a:p>
          <a:p>
            <a:pPr lvl="0"/>
            <a:r>
              <a:rPr lang="ru-RU" b="1" dirty="0" smtClean="0"/>
              <a:t>Поэзия</a:t>
            </a:r>
            <a:r>
              <a:rPr lang="ru-RU" b="1" dirty="0"/>
              <a:t>. </a:t>
            </a:r>
            <a:r>
              <a:rPr lang="ru-RU" b="1" dirty="0" err="1" smtClean="0"/>
              <a:t>Ру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Сайты современной литературы.</a:t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956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hotoshtab.ru/wp-content/content/lifestyle/kyleb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6" y="-99392"/>
            <a:ext cx="9162817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132856"/>
            <a:ext cx="8229600" cy="3370379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4400" b="1" dirty="0"/>
              <a:t>Спасибо за внимание!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95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1163" y="836613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/>
              <a:t>Определение термина </a:t>
            </a:r>
            <a:br>
              <a:rPr lang="ru-RU" sz="3200"/>
            </a:br>
            <a:r>
              <a:rPr lang="ru-RU" sz="3200"/>
              <a:t>«Сетевая литература»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90550" y="2339975"/>
            <a:ext cx="8229600" cy="4525963"/>
          </a:xfrm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45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b="1"/>
          </a:p>
          <a:p>
            <a:pPr>
              <a:lnSpc>
                <a:spcPct val="90000"/>
              </a:lnSpc>
              <a:spcBef>
                <a:spcPts val="45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000" b="1"/>
              <a:t>Сетевая литература (сетература)</a:t>
            </a:r>
            <a:r>
              <a:rPr lang="ru-RU" sz="2000"/>
              <a:t> — понятие, предлагаемое некоторыми публицистами для обозначения совокупности литературных произведений, основной средой существования которых является Интернет. </a:t>
            </a:r>
          </a:p>
          <a:p>
            <a:pPr>
              <a:lnSpc>
                <a:spcPct val="90000"/>
              </a:lnSpc>
              <a:spcBef>
                <a:spcPts val="45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000"/>
              <a:t>Основанный на использовании письменности вид творчества, конечный продукт которого (произведение) может размещаться на разнесенных в пространстве узлах компьютерной сети, видоизменяться (редактироваться) во времени и быть доступным многим потребителям из разных мест одновременно.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1163" y="900113"/>
            <a:ext cx="8228012" cy="1344612"/>
          </a:xfrm>
          <a:ln/>
        </p:spPr>
        <p:txBody>
          <a:bodyPr lIns="0" tIns="0" rIns="0" bIns="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/>
              <a:t>Сетевой читатель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2700338"/>
            <a:ext cx="8228013" cy="2540000"/>
          </a:xfrm>
          <a:ln/>
        </p:spPr>
        <p:txBody>
          <a:bodyPr lIns="0" tIns="0" rIns="0" bIns="0"/>
          <a:lstStyle/>
          <a:p>
            <a:pP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000"/>
              <a:t>Современному читателю легче и быстрее усваиваевается информация, поданная небольшими порциями, а вот большие абзацы вызывают трудности при чтении. </a:t>
            </a:r>
          </a:p>
          <a:p>
            <a:pP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000"/>
              <a:t>Большой объем информации и высокая скорость доступа к ней не позволяют читателю сосредоточиться на качестве текста, что ведет к упрощению его восприятия.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07" t="9225" r="44152" b="70927"/>
          <a:stretch/>
        </p:blipFill>
        <p:spPr bwMode="auto">
          <a:xfrm>
            <a:off x="-25987" y="4437112"/>
            <a:ext cx="3867325" cy="115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72" t="8038" r="32627" b="31770"/>
          <a:stretch/>
        </p:blipFill>
        <p:spPr bwMode="auto">
          <a:xfrm>
            <a:off x="-7106" y="260648"/>
            <a:ext cx="5398485" cy="34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44408" y="260649"/>
            <a:ext cx="442392" cy="57606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0432" y="188640"/>
            <a:ext cx="596752" cy="121500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5" t="9169" r="28617" b="34682"/>
          <a:stretch/>
        </p:blipFill>
        <p:spPr bwMode="auto">
          <a:xfrm>
            <a:off x="3542986" y="3688417"/>
            <a:ext cx="55940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02" t="31821" r="25251" b="47027"/>
          <a:stretch/>
        </p:blipFill>
        <p:spPr bwMode="auto">
          <a:xfrm>
            <a:off x="3573079" y="2332138"/>
            <a:ext cx="4990749" cy="12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10" t="9740" r="34094" b="69189"/>
          <a:stretch/>
        </p:blipFill>
        <p:spPr bwMode="auto">
          <a:xfrm>
            <a:off x="5868144" y="260648"/>
            <a:ext cx="2544592" cy="11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0" y="1772816"/>
            <a:ext cx="2314600" cy="423447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800" dirty="0" err="1" smtClean="0"/>
              <a:t>Х.Картасар</a:t>
            </a:r>
            <a:r>
              <a:rPr lang="ru-RU" sz="1800" dirty="0" smtClean="0"/>
              <a:t> «Игра в классики»</a:t>
            </a:r>
          </a:p>
          <a:p>
            <a:pPr marL="109728" indent="0">
              <a:buNone/>
            </a:pPr>
            <a:r>
              <a:rPr lang="ru-RU" sz="1800" dirty="0" smtClean="0"/>
              <a:t>В начале романа представлена таблица для руководства, по которой и нужно читать книгу.</a:t>
            </a:r>
            <a:endParaRPr lang="ru-RU" sz="1800" dirty="0"/>
          </a:p>
        </p:txBody>
      </p:sp>
      <p:pic>
        <p:nvPicPr>
          <p:cNvPr id="6" name="Picture 4" descr="https://img.labirint.ru/images/comments_pic/1531/2_8cf5157303f224ae3ab669f725bdefcc_1438195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p.userapi.com/c834301/v834301369/a544b/KAHkviLVBx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9" y="-55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409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Зарождение </a:t>
            </a:r>
            <a:r>
              <a:rPr lang="ru-RU" dirty="0">
                <a:effectLst/>
              </a:rPr>
              <a:t>сетературы.</a:t>
            </a:r>
            <a:br>
              <a:rPr lang="ru-RU" dirty="0">
                <a:effectLst/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https://i.livelib.ru/workpic/1000330081/140x220/29fe/Roman_Lejbov__R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592288" cy="4073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10" t="13505" r="28350" b="22437"/>
          <a:stretch/>
        </p:blipFill>
        <p:spPr bwMode="auto">
          <a:xfrm>
            <a:off x="3556932" y="1434517"/>
            <a:ext cx="5510939" cy="480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Популярные электронные библиотеки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10" r="35383" b="32614"/>
          <a:stretch/>
        </p:blipFill>
        <p:spPr bwMode="auto">
          <a:xfrm>
            <a:off x="-1" y="1460933"/>
            <a:ext cx="5937349" cy="33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440" r="47716" b="16387"/>
          <a:stretch/>
        </p:blipFill>
        <p:spPr bwMode="auto">
          <a:xfrm>
            <a:off x="4139952" y="2708920"/>
            <a:ext cx="4277149" cy="353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378</TotalTime>
  <Words>481</Words>
  <Application>Microsoft Office PowerPoint</Application>
  <PresentationFormat>Экран (4:3)</PresentationFormat>
  <Paragraphs>89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Открытая</vt:lpstr>
      <vt:lpstr>Сетевая литература как реализация актуальной словесности.</vt:lpstr>
      <vt:lpstr>Понятие «сетература». </vt:lpstr>
      <vt:lpstr>Определение термина  «Сетевая литература»</vt:lpstr>
      <vt:lpstr>Сетевой читатель</vt:lpstr>
      <vt:lpstr>Слайд 5</vt:lpstr>
      <vt:lpstr>Слайд 6</vt:lpstr>
      <vt:lpstr>Слайд 7</vt:lpstr>
      <vt:lpstr>Зарождение сетературы.  </vt:lpstr>
      <vt:lpstr>Популярные электронные библиотеки</vt:lpstr>
      <vt:lpstr>Слайд 10</vt:lpstr>
      <vt:lpstr> Что такое блог?  Его роль в сетевой литературе.   </vt:lpstr>
      <vt:lpstr>Функции блога</vt:lpstr>
      <vt:lpstr>Особенности сетевой литературы. </vt:lpstr>
      <vt:lpstr>Журналы «Кругозор» и «Колобок»</vt:lpstr>
      <vt:lpstr>Общее сетевой и бумажной литературы.   </vt:lpstr>
      <vt:lpstr>Преимущества электронных книг </vt:lpstr>
      <vt:lpstr> Жанры сетературы.   </vt:lpstr>
      <vt:lpstr>Популярные авторы Рунета. </vt:lpstr>
      <vt:lpstr>Ах Астахова (Ирина Астахова)   Я - масть в колоде битых карт, Я — страсть, погрязшая в азарт, Я — стол без права на банкет, Я — смысл скомканных бесед, Я — смысл скомканных бесед, Я — не начавшийся рассвет, Я — на вопрос немой ответ, Я — бездарь, севший за рояль, Я — беспричинная печаль, Я — запертая настежь дверь, Я — не пришедший в срок апрель, Я — адресованная ночь Тому, кому нельзя помочь; Я — переполненная боль, Я — шуб объевшаяся моль, Я — страхом обреченный трус, Я — бесприданница без бус, Я — перезрелый апельсин, Я — женщина в тоске морщин, Я — смертью обделенный Бог, Я — человек из слов и строк! </vt:lpstr>
      <vt:lpstr>Бумажные издания сетераторов. </vt:lpstr>
      <vt:lpstr>Сайты современной литературы. 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правильного питания и здорового образа жизни на организм подростка. Спортивные добавки - вред или польза.</dc:title>
  <dc:creator>Kostya Buharov</dc:creator>
  <cp:lastModifiedBy>Пользователь Windows</cp:lastModifiedBy>
  <cp:revision>36</cp:revision>
  <dcterms:created xsi:type="dcterms:W3CDTF">2017-01-25T10:47:40Z</dcterms:created>
  <dcterms:modified xsi:type="dcterms:W3CDTF">2021-11-02T18:42:58Z</dcterms:modified>
</cp:coreProperties>
</file>