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0CAD22-A31C-4212-BEC3-FD7009B30F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 advClick="0">
    <p:blinds dir="vert"/>
    <p:sndAc>
      <p:stSnd>
        <p:snd r:embed="rId1" name="wind.wav" builtIn="1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A3BD63-8A02-40E8-8763-3166766EF5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 advClick="0">
    <p:blinds dir="vert"/>
    <p:sndAc>
      <p:stSnd>
        <p:snd r:embed="rId1" name="wind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A532-B3A1-4716-94E1-6E6B6E105F35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87DC6-0089-45A5-9B2A-DEB3A8C70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Eug%C3%A8ne_Su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://ru.wikipedia.org/wiki/%D0%A4%D0%B0%D0%B9%D0%BB:Xavier_de_Mont%C3%A9pin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ru.wikipedia.org/wiki/%D0%A4%D0%B0%D0%B9%D0%BB:Dan_Brown_bookjacket_cropped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0%D0%B9%D0%BB:%D0%9E%D0%B1%D0%BB%D0%BE%D0%B6%D0%BA%D0%B0_%D0%9A%D0%BE%D0%B4_%D0%B4%D0%B0_%D0%92%D0%B8%D0%BD%D1%87%D0%B8.jpeg" TargetMode="External"/><Relationship Id="rId5" Type="http://schemas.openxmlformats.org/officeDocument/2006/relationships/image" Target="../media/image13.jpeg"/><Relationship Id="rId10" Type="http://schemas.openxmlformats.org/officeDocument/2006/relationships/image" Target="../media/image17.jpeg"/><Relationship Id="rId4" Type="http://schemas.openxmlformats.org/officeDocument/2006/relationships/hyperlink" Target="http://ru.wikipedia.org/wiki/%D0%A4%D0%B0%D0%B9%D0%BB:Deception_point_rus.jpg" TargetMode="External"/><Relationship Id="rId9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hyperlink" Target="http://ru.wikipedia.org/wiki/%D0%A4%D0%B0%D0%B9%D0%BB:Dmitriy_Emet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u.wikipedia.org/wiki/%D0%A4%D0%B0%D0%B9%D0%BB:Lotman_um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400800" cy="242411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Массовая литература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857794"/>
            <a:ext cx="4572000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Систематическому изучению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</a:rPr>
              <a:t>паралитературы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 положил начало десятидневный симпозиум, проведённый во Франции в 1967 году, и изданный по его материалам сборник «Беседы о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</a:rPr>
              <a:t>паралитературе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» (фр. </a:t>
            </a:r>
            <a:r>
              <a:rPr lang="fr-FR" sz="2400" i="1" dirty="0" smtClean="0">
                <a:solidFill>
                  <a:schemeClr val="bg1">
                    <a:lumMod val="10000"/>
                  </a:schemeClr>
                </a:solidFill>
              </a:rPr>
              <a:t>Entretiens sur la paralittérature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; 1970).</a:t>
            </a: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57346" name="Picture 2" descr="http://t0.gstatic.com/images?q=tbn:ANd9GcQ3b0KpGtvRcJQ5JbiSih8bGlB4S1jdfheXacMYdUyNLlVT0R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7448" y="1000108"/>
            <a:ext cx="3582270" cy="564357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1071546"/>
            <a:ext cx="7500990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Бульварный роман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 (также </a:t>
            </a: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бульварная литература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бульварное чтиво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) — жанр массовой литературы, повествовательные книги без художественного и культурного значения. Пишутся и издаются в расчёте на непритязательный вкус массового читателя, обычно содержат завлекательную интригу, полны занимательных эффектов, мелодраматизма, описаний преступлений и любовных приключений.</a:t>
            </a: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743" y="71414"/>
            <a:ext cx="5681265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История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71480"/>
            <a:ext cx="6143636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Изобретение бульварного романа обычно связывают с именем французского писателя </a:t>
            </a:r>
            <a:r>
              <a:rPr lang="ru-RU" sz="2000" dirty="0" err="1" smtClean="0">
                <a:solidFill>
                  <a:schemeClr val="bg1">
                    <a:lumMod val="10000"/>
                  </a:schemeClr>
                </a:solidFill>
              </a:rPr>
              <a:t>Эжена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 Сю, романы которого </a:t>
            </a: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</a:rPr>
              <a:t>«Вечный </a:t>
            </a:r>
            <a:r>
              <a:rPr lang="ru-RU" sz="2000" b="1" dirty="0" err="1" smtClean="0">
                <a:solidFill>
                  <a:schemeClr val="bg1">
                    <a:lumMod val="10000"/>
                  </a:schemeClr>
                </a:solidFill>
              </a:rPr>
              <a:t>жид</a:t>
            </a: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</a:rPr>
              <a:t>» и «Парижские тайны»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 считаются предтечами жанра. В чистом виде бульварный роман начался с творчества </a:t>
            </a:r>
            <a:r>
              <a:rPr lang="ru-RU" sz="2000" dirty="0" err="1" smtClean="0">
                <a:solidFill>
                  <a:schemeClr val="bg1">
                    <a:lumMod val="10000"/>
                  </a:schemeClr>
                </a:solidFill>
              </a:rPr>
              <a:t>Ксавье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 де </a:t>
            </a:r>
            <a:r>
              <a:rPr lang="ru-RU" sz="2000" dirty="0" err="1" smtClean="0">
                <a:solidFill>
                  <a:schemeClr val="bg1">
                    <a:lumMod val="10000"/>
                  </a:schemeClr>
                </a:solidFill>
              </a:rPr>
              <a:t>Монтепeна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, который сочинил гигантское количество уголовно-авантюрных романов.</a:t>
            </a:r>
          </a:p>
          <a:p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В России элементы бульварного романа появились в XVIII веке в произведениях о Ваньке-Каине, но собственно жанр был заимствован в XIX веке на Западе.</a:t>
            </a:r>
            <a:endParaRPr lang="ru-RU" sz="2000" dirty="0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286512" y="0"/>
            <a:ext cx="2714612" cy="3214686"/>
            <a:chOff x="6286512" y="0"/>
            <a:chExt cx="2857488" cy="2428868"/>
          </a:xfrm>
        </p:grpSpPr>
        <p:pic>
          <p:nvPicPr>
            <p:cNvPr id="55298" name="Picture 2" descr="Eugène Sue.jp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86512" y="0"/>
              <a:ext cx="2857488" cy="2428868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6286512" y="2059536"/>
              <a:ext cx="2857488" cy="36933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ru-RU" b="1" dirty="0" smtClean="0">
                  <a:solidFill>
                    <a:schemeClr val="bg1">
                      <a:lumMod val="10000"/>
                    </a:schemeClr>
                  </a:solidFill>
                </a:rPr>
                <a:t>Мари </a:t>
              </a:r>
              <a:r>
                <a:rPr lang="ru-RU" b="1" dirty="0" err="1" smtClean="0">
                  <a:solidFill>
                    <a:schemeClr val="bg1">
                      <a:lumMod val="10000"/>
                    </a:schemeClr>
                  </a:solidFill>
                </a:rPr>
                <a:t>Жозеф</a:t>
              </a:r>
              <a:r>
                <a:rPr lang="ru-RU" b="1" dirty="0" smtClean="0">
                  <a:solidFill>
                    <a:schemeClr val="bg1">
                      <a:lumMod val="10000"/>
                    </a:schemeClr>
                  </a:solidFill>
                </a:rPr>
                <a:t> </a:t>
              </a:r>
              <a:r>
                <a:rPr lang="ru-RU" b="1" dirty="0" err="1" smtClean="0">
                  <a:solidFill>
                    <a:schemeClr val="bg1">
                      <a:lumMod val="10000"/>
                    </a:schemeClr>
                  </a:solidFill>
                </a:rPr>
                <a:t>Эжен</a:t>
              </a:r>
              <a:r>
                <a:rPr lang="ru-RU" b="1" dirty="0" smtClean="0">
                  <a:solidFill>
                    <a:schemeClr val="bg1">
                      <a:lumMod val="10000"/>
                    </a:schemeClr>
                  </a:solidFill>
                </a:rPr>
                <a:t> Сю</a:t>
              </a:r>
              <a:endParaRPr lang="ru-RU" dirty="0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429388" y="3500438"/>
            <a:ext cx="2500298" cy="2928958"/>
            <a:chOff x="6643702" y="2714620"/>
            <a:chExt cx="2500298" cy="2441034"/>
          </a:xfrm>
        </p:grpSpPr>
        <p:pic>
          <p:nvPicPr>
            <p:cNvPr id="55300" name="Picture 4" descr="Xavier de Montépin.jp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43702" y="2714620"/>
              <a:ext cx="2500298" cy="2381250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6643702" y="4786322"/>
              <a:ext cx="2500298" cy="36933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ru-RU" b="1" dirty="0" err="1" smtClean="0">
                  <a:solidFill>
                    <a:schemeClr val="bg1">
                      <a:lumMod val="10000"/>
                    </a:schemeClr>
                  </a:solidFill>
                </a:rPr>
                <a:t>Ксавье</a:t>
              </a:r>
              <a:r>
                <a:rPr lang="ru-RU" b="1" dirty="0" smtClean="0">
                  <a:solidFill>
                    <a:schemeClr val="bg1">
                      <a:lumMod val="10000"/>
                    </a:schemeClr>
                  </a:solidFill>
                </a:rPr>
                <a:t> де </a:t>
              </a:r>
              <a:r>
                <a:rPr lang="ru-RU" b="1" dirty="0" err="1" smtClean="0">
                  <a:solidFill>
                    <a:schemeClr val="bg1">
                      <a:lumMod val="10000"/>
                    </a:schemeClr>
                  </a:solidFill>
                </a:rPr>
                <a:t>Монтепен</a:t>
              </a:r>
              <a:endParaRPr lang="ru-RU" dirty="0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pic>
        <p:nvPicPr>
          <p:cNvPr id="55302" name="Picture 6" descr="http://t1.gstatic.com/images?q=tbn:ANd9GcS_LmdVc6Rj3kzmgU9KaEDQMYIkJs_piV2kNJpSQFyoftQ95TR7C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5852" y="4333898"/>
            <a:ext cx="1809750" cy="2524126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pic>
        <p:nvPicPr>
          <p:cNvPr id="55304" name="Picture 8" descr="http://t1.gstatic.com/images?q=tbn:ANd9GcR81x8E-47rRx7xYUf9pPQgjUZUdYgh4BE6JYyoYT5bd_3nF4Pm8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4744" y="4357688"/>
            <a:ext cx="1685925" cy="2500336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557216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В современной России</a:t>
            </a:r>
          </a:p>
          <a:p>
            <a:pPr algn="ctr"/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«Виднейшим представителем»</a:t>
            </a:r>
            <a:r>
              <a:rPr lang="ru-RU" sz="2400" baseline="30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бульварной литературы является Дарья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</a:rPr>
              <a:t>Донцова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.</a:t>
            </a: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54274" name="Picture 2" descr="http://t3.gstatic.com/images?q=tbn:ANd9GcQMFlMdN598TRYHM70oU_rVWRcAk3N9nD26Ov-d-TjjTGsg9Jx25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5" y="71414"/>
            <a:ext cx="3190897" cy="4786346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</p:pic>
      <p:pic>
        <p:nvPicPr>
          <p:cNvPr id="54276" name="Picture 4" descr="http://t3.gstatic.com/images?q=tbn:ANd9GcRLgdjCo8oR0hCIcFVYPUOBKDolWJ_V-vH9-kPllBKA22Eaj4Rmb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878934"/>
            <a:ext cx="4786346" cy="4621900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</p:pic>
      <p:sp>
        <p:nvSpPr>
          <p:cNvPr id="54278" name="AutoShape 6" descr="data:image/jpeg;base64,/9j/4AAQSkZJRgABAQAAAQABAAD/2wBDAAkGBwgHBgkIBwgKCgkLDRYPDQwMDRsUFRAWIB0iIiAdHx8kKDQsJCYxJx8fLT0tMTU3Ojo6Iys/RD84QzQ5Ojf/2wBDAQoKCg0MDRoPDxo3JR8lNzc3Nzc3Nzc3Nzc3Nzc3Nzc3Nzc3Nzc3Nzc3Nzc3Nzc3Nzc3Nzc3Nzc3Nzc3Nzc3Nzf/wAARCACLALoDASIAAhEBAxEB/8QAGwAAAgMBAQEAAAAAAAAAAAAABAYDBQcCAQD/xABEEAACAQMCAwUGAgYIBAcAAAABAgMABBESIQUxQQYTIlFhFDJxgZGhI7EHUmLB0eEVJCUzQnKSsjSi8PE1Q1OCg5Pi/8QAGgEAAgMBAQAAAAAAAAAAAAAAAQMAAgQFBv/EACoRAAMAAQQBAwMDBQAAAAAAAAABAhEDEiExBCJBURMyYQUUoXGB4fDx/9oADAMBAAIRAxEAPwDP5Y2/DaRkXWQuhnAGfMGu5JXjiVdSsQO8EnMruMfLf7VxDNH3TpBYB2ZiCrNlXPw5muzMssbvEXVtGkjA0ZB2+lZjVkHnR3lgeUrO8zMzfAjmegoq3gh16Lhwq6AoLjIyRzHkPXyoC4uu81tPK6uozEwUDOR7p2+HOi7HiUMGGzqym693nDDbJ8umPLFF5wBcH3s7Q3dss7KQwUI6jUNmHMjrzptWzjeNo3k0K6MrHVkjbmNqVWlmubm0HdJE4AdtK6ScttjoTmnuOzypDMoTB1acZ075+1YPJpq4GLG1mXd/MwKyvcOCf8UGjH0NTRqssZFyJEVTnxI2Prk4ry7gkiupO6jm7gyuYzOQ/gydOM5IOPOpTHM9sXlSQxhgAcKBqzt0ya6VdoRJecOWD2ZUgIeMMdJII5+Rp2tIibWIsDnQM6jk0n8LhCWxEayhc9V1DkKe+Fx6+HQMMbr0GKpX3MYtSdRbksZIRFXYio0Q+ldCH0qBARDXQhrr2/hw29utf/tWuzd2SgZuod/JwfyogZF3NfCGpDf2A29qTflsTvRUKpLGskZDI3Jh1qEATDiue5qyMO3KlsdpoS+kWcmfPvFxQqlPY3S0dTV+xZLExb1yYqFTjaSED2Uj/wCQH91FR3veFQLd8sfPlSq8nSnthrx9SPuRG0NQvDVoEDIrY94A1w0Q8qenkSLHH4scKuf8lIemtJ7UIF4LcEc8AfcVnePSiTAVYXcUcRhlTTpBi/VUknYnPLHPbfag7ZmRG7vWWGNTBdStg8gOvr55q2LGS2fVm5izjuyAh1nbY45CoXREVhDFPGViLsSuwzvv5Hal7iYBnmkkuLaKS3R0TKkaQMhhvn4V9xuyQBBbqDpjPhRtmOcb+ldNDDFcwyPJ3pmUiWMjBTbAJ+OaFskS29vAVTIihozHEXUtvnJxvjYfM0V8gazwTcLUTdyvelS8kaEs2QoDbD03rT4MopModkVSWV2G+M5B+lZysN1GbaZIklE5jkjKsDhiVcKVGN855dK0a3YSMI8KS4K7Oc7gjyrnea39WMfIyV6WZQioPFFJYYY8oSSV+PhouAJGoLraSOCPclcE7jz2NDWq9y7LE0krrtpa0DYx6+lFRsxgIV/xXXARrfTqz0yPnXTtidrawhssY0kiDQqqDP8Ahkp54dGRw+3Dg6u7GdXOkXh8BitljYgY5BojT1woj+jbfAAGjkBiqbpqm56Lzo3pSortBGivmGlGOM4BO3PlXWa+kyI2KjJwcD1ohEE8bt2jU9xKQGAybgrpPkcDpXE/FLbWFgVm23Y3Eg+XvUKt1OY1T2OJVDBioBOOecZb1NeySOhIW3tgpGQcKfzJ3qLOeiyaPXvw5RHSLTqBAZ5G/M06dkz3vDG5YV/CFBwMgGkZpbkuo0R48vwhj54p67G/+HyZxq1+IZG2woP7ug1WZQVx2U2nCrmZX0FV2bqDWfwLaltlnIztjVyp97WKW4JOFIB1Lj18QpLtYptbFWTJO+QD++keRWDsfpspaNP8hllHb5z3cnPqrH91W6RoYyquyBwFGI2BBJ55xQdnC43Lr8h/Orq1CCQARguMAkqcfD99cl2nqyvyJ8x8ExjCjSBgDYVGyUWy1Ey16A5AtdsF08Dn6ZKj7is6xWkdtvDwKX1dPz/lWdYFBsZK4Lu+gWSPUcZA8KMcKx8ielQtZsIo2mmiQ6WVFVd5ARsPOvHna9m028geBPfTkSM89/gcGq68la5uY1gMLiOPTE0gGAoOzEnqSB9KTEv3BT+Ae5heS+CNIwkIUZcHOQvI53q04BJbWFiy3ETXEkkukqoyEJJ1EEfQUJeiS4eyubYd5I6J3oIJ8QOk5PMnAo3hsaW6zRRSMYIxiS3VgzbnYA+RON+W31Y/tK+4E8kyyRWwhjWBHEiSKdLMM7A77YyRt5itLs5FSWN8SHS2cjr8KR7q6W4tZLj+rrKRiN4VOgPkbEHP2x8KfOHwxIIYjIWVdl3JJA5chty5VzfMfqj+oyV6WY2rM88ktuuQ7E+GU4wT88VYWqSQ5lkjDmPDqROGxg9B5/zrua/sp+JXUpmto5pJHZw3D8lSSSRq174865gnRUYGaCUBSoDxsC22xGDzPrXVvhYM+W+ht4ddNdQCQLIRkjLECnrhufYIM/qDrn71n/D0iES6TbNsDgJq+PKn3gyBOGw6eRGr3dPM+VValP0h0nTlZCwK91aQWJwF3OeVfVzdEC1mJ3whOMZztUGmbmSxltWZJoGSSbVtrYMcMeeN6iLWoI0hCQOkTn91ctfxdxFGJnYqcuxcAk4A3HIb77V4THHNlpJhgHwu2AfoOn76onTYHcpdkjFC6YiUgsMf1In86dexEhksrnOPDLjlp3xv4enwpFWa1luF1yzYPPE//wCd60TseuOEah/ikODnO21HPJE20TdoIZ57IQwWrXAZhrCnBUDcHmOtUicJkQAHhEq4696c/wC6mTiSzlUMGcDOvDhfLHM70CFYf3yynzxMlYfI1WrxlHS8a6nTwmgGO1ljI/AlT4tn+NFe0rGBrbJG+CD/AAopRwhgDKt1j9mbb7VzPD2V2Gq7E3/l6pJD4unpzxSVoTVZzgNvevVL/sFY2FRuKmb05VEa666OWLHbzbgg/amUH7/wrOq0H9IR/siEedwP9rVnuKjGz0HrG1nNmKMmJh43bBCjyA+FC3UT290jQiPTJH3kQkfAZc4AOT7w239RVlfSrCg/DBBzp1e6D64ryS4jmSBZrOJw0oWJwQ2nA2akxT9ytT8FZfSz2ycOEWr2hkDsXB3Zn9RlTj8hR9lPE/tDQRloMHvZkTDEj9XO5IIGOm+KqbuUGaGaQMZPC75HifBGDn5CrHgPsN7Hdx3YMJ15Bj5BgSeXrkfMUx9FF3yHXscVvDJGZIndo2WNok0qrb4zknffGAMbmmrhvFYZmPdoyuoJBKDY4PrWf39tJIZrmG4xboxiEIPiwTzz132552NaVYqFSJxA6swGVIXAJA+29czzts7G/kfDnZWUZKi37ANcvd6B4v78sM9CBvj6VYFmWzkGu+wVG8oJXPPqBUE9lY2vFLyANZlom0d8k7guwPiOnJxnyzXTxRRRTLbRrgx7vFdKVO46czzrq3jgxpvpDJwNWktcr3zKWOy4UZ8ya0PhQxw63Hkn62rPz61nnCrGa1ttF20b+LwFpCQM/s+daHwffhlvnHu9F0jn5VRVLeUP22vv7CgKjvZGgsriVASyRswA5nAqYVxeyLFZXEjqzokTMyrzIAOw9asBmThyrwJHO4GQcs2EX5fHyzRD3jS3czu7994UDgnLqPkSRknn67VNDLYPHHEC7O7jxLdDV19OW+fl9ZbqC0huDF32WGC2bjTzHr+dCGs8E3PHQK0F3ckMlpPIEOQe6Db/ABxWh9kgg4UQgx4zkfSkFbnRKiR3F1huei4JB9OdaF2YjKcK3bJMh3+lB9ls5S4J+JojmAvM0ZUkhVbGvltVXdmPTtMwxvnbJ9OdW/FZLWO1/rio0bMBh+WelVs0tnKjL4NJG6hyM/euT5cP6zef4N3jZ2rgqjcxY/FZCOusKT9qjjubU3MSx28DEuMHA55op4UU/hRS/wDtIP51E44gBm3huTp33hQ/DpQnh/5Nvpc/6hlf61Ea7GyKM5wAM+dctXaXRw2KH6RD/Z9ovnOT/wAp/jSDmnn9IrfgWa/tOfsKRajLz0HhG7iTSjwRB8+0zYYZ5+7ncEc/pXEUiPLbFLuaV8FGwoGvJySRjYelQ2lrHf6p5S5ieXQI9fuAAnVvy/lUQXTxKVV1K2shVjGAV6EjoMYI8yartFZycSPHOLWKRG9oLYaZjuVyBjHlUcEls3EbrWiMoQohidoxq8zjz2FMXB+E29/YrNdJJ3pfZu91HpgZHlREnZFHLGC+fL9JU1Y+mDVVcrhhcN9FBqvBaw2Mk6xwxAHQmlgx3Y5PPny9afeB33ecOtJJ5IhOUUuS6qScA8tNKS8DWGUwSTBtHh0wLq5eZxgfOrKO0VQBFbqCP8b7kfDoKzeTp/WSx7Fp44KDtHbjh/H7uGKRntYyCMxasZUH3tJ6mvLWe3khlAW3fETASGBA3xB0A5+dEdr5ILnjk6otuDGscbJ7QUZiqjcqBg/c7Degra2uELxxqx1NoIinQjfptn03rbjE56M+1PLLzsxHLcs0KSCHI1BtOWb0BO3SnZ+K2vZrhtst+JCsjlUPeZPnzbb70rdjklaS1kcMyOh0BSBnY4+NXn6QJEg7PQPMZVZrgKnuqDsc7sCOQPSstaj/AHOzPGB7mlGWsMs4e1/BpMAyTI2ORQH8jU1z2g4ZJZzey3BebSVRO7bJbBAFZLbPcyyakSJ15bJG3w2BH2q6t5Atm9sIFDoSWbuyp+H/AEa0PvBRN9M6t7PiGIA0M8iqQFVoAMEYAOyjFEy23EWvJWHfu7lSSBkHA2xqFV8JmVUlLoQpBOq3AH1GPKjpvaWuXaRwGIBKzWv5YNCUs8MCl7fc8j4HfXMweSCQErp8a4yMeeAK0Lsy2eFKB0ds1nCl47lCXjK4OQislaD2SkD8JCEDKOdx1zvRrsal6eSwvrdLuHu5Lfv1yGxgnB88CqyThdrEP+CC/FZVq4ePvHHgiYgHxSgEL9ar+KyC0haSVbTSoziMjJ+Wc1xvL+o9fCNGjqVKxngq3EMfux8s7CQjG/rQb30y3EcMKEayBzQ9agn4nY3DYCasg8iVB38iahtZhFcobeIrG8i6mPixuOu+OtaNPR59SOjDi4b4bHI+EY8tq4LVFJd2yxSSmeMRxnDvq2U+teQTw3IzBNHID+owNdNHDyJ36Q3zJaL5I5+4pLp37cWrTXaBW3jiyB0OTSUYpAfdP0qMbL4JY7e3luHZ5ZopnUEwImFQ8zknbYf9Zqe2it0VJreWe6dpdJdD3Z2GfEGxj/tR0kcwWTDsVk8ITPuqedct4bF5b+TuYAVYSMBr1AjbHTpypW7PBXbjkteyhxbTxhUK96WBU5G/T47femNFGBmMYpU7OxSrNJKroYXViNGT4g2N8gb4xy86ZoXbAxiqUuSJ/AJxBNNyzLGd+Wd/z2FAyo7gAZx6bY+f8BVlxCT8VQfG2n3Rvj18qBklCqxJOfNW5fOiugCJfgNxW8iup1hPesyubMEsck41DB+tewHRZSHVGxCE+Esrjbpk4Pw3o/tGiw8TjaA3Cd5ArnupcJqJYHUD1yp3HpQ1uxEjSNPH3mPEZF1ZH39PKn01jkpEW+UM3ZWeNLmBEjiBYMBkgkDTyAq1/SNdvFwGyYSYX2rLMgCYGluZKkdRsRzpb4PPJZziaJRMwGSM6Q2xHxHM1dcW4i/FeDGzitpoptasXaQ6VAznJBBG1YeH5SqVxg0ak6mz19inFLHLIhnj1gnIyIn+uMGrmzRRaZCBSznPhAPOqWCeQDS3cgMAAXnwcDls65+9XnD5ozC6s0YcPlvEvUdCOlbGsMRpe89tgyZaFyssmST4SVyDnzzn7VbcQAM8ZJ0v3IByAWIHLcMT+7fzocRzJC7SXFsw1Egq2Bv03q3bgvFbiG3MUFtIixAARsnl5VJXPRe41YXJRzhTOilhkttlCf8AdT32NZRwt1C4If4bY226UicRMllcNb3MccM0YDOuQNIOPQ00dkOO2Nvbyo2pgZQutACvLkPP5UbXJWXTnDGie4Czw24yZZyRGBnmBk9R0qo4tDNd3UdrHEzOi6mBycZ2HU+Rq8t+J20kbNBMq5IB1R7+nOhuAwG49p4rKkivdv4MjA7tdlx15VznKryXa9hjylhiHc9m+J2rHMDlQf8AAocH6ULPG8KYlXQw8zp+xrWjFnJ2b40Nc2FvMuJ7eOT/ADIDWlajXaBtkyeJbq9Dww65Qg1MsXLY9cfHnVu/ZHiPskc0VzEszLkxlzt8GFNHGLOy4fYyyrGEDroEca6TITsFGN8murGO6jsYBOsMcwQa0t/CoPkBVvqN8oClLhmbcUsu0FoCbyO5ZMY1ltY+GQTiqT2uX/1D/qraGmIz3ikeuMVAVtiSTGuT+yKstVrtA2/kzm/kaOEMsZdjsAufL0quvJZBFFbqz5Ry5OBqVivIn0H5ip7uOZbhbnUdEeCArH1yMfEg5qC9gMluLmOJ1IYd7GqFmBIJyvXYY9Dk55UISRLbLnstGy+0RqrMiPnVJs4Zhkqc+mDtTPEHA3U4pL4ReRcNeOKQNIzyOZGfAZCcaRnrsT9cU12V3HPHrj1qM42IP5GpeJ5ZXejniylnQ9Cu+5x8+lCRwqR4izDyFE8VkyFcRPOVHIbfWluXi73WUjmiTI9xHwMeuN6k1L6LqXSyhx4W4ubdxPEmEkKr+GSMADfJ2Pyryfs7wq5PeG2WNukkJ0n7bUJ2UN4tsZpJxcJJsqFypTBO4260wiSMnMlvKvr3er7jJqrjLymGbcoVJOHW/D5WRIpJCNzLPsoH7/vXkpeS2k1MUjKEFsacDHTy+NXPF4baRkuIpUZ08OlnJZee4B5fSl/iEpa3lVMBe7OWLEbfLf58/Lzq8Qs89h1bu1lsWYr2TUFLNGoGGBnJJ58tSj0pu7PcNftBC9vdv3Edo5liYKraiTsGO48/tSy88UM79+ZpinJllZvXA1EdfOn3sl7TbSG2ZwYVtiWMaBsnUME5+J5U6uOhMznl+x4/YtSGbvrcKAWLSQA8hnoRSVw+4sGupf7Jgk7qQoCrrHgjqMkH51rUTqyyxkqFaNgxRTtkb7fSsRS8jWWSJZeGtokdfxo2RiAcZJXA35/OhLbzkv6aXqG65W0vLZkm4fdMvJWecuobpzJFe2VvaWsiRQRzwqw1Ln0xqOwx1FVNtcRiNtAsw3LMM5P2OaMgEkt9HIDssRVVV8nJb/t9KpVOZaSOn4viaFVNLv8AgtNUr7JcTxoCNxGCAc9dvWnDgz8X9iWS77rvTkd1INLgDbcrt59Kz2+eVItCiVnmbSFznV6DrnOK0Syd7aygjntrpCkahiw73fHUjf7VnSeMg/UHK1Nk+wb/AElJH/f2svqUAkH2wftUh4vZJE0ktwkaqMtrOnA+BwaHjvLeQ6Vlj1fql9J/0tg11caGiYSRCRce4R73pg0VlHPaArfjvCeJcQ7qK+ikkjOIU041HGSwJ97yyOWKPcKxzsfnS9wKOG9M/EoeGmz/ABGhiJ0hnVdi2BtudW/XFWBMkZOQR68h9eVWfDAFvErb71B3C+QqP2t1G/iHrXBvWz7n3o5RMGTS8Z7q9SBdCxqwEkjn57b1LccWhgXXao03WTuzgDrz88fmKrjZW13ce0SyyBSQSEwRtsdzjyoieNYo50tI1dCDkFshTsAN/r8qvtngqnXuS2kbXF/JK7iNXZTh99R0504JFWtxavZWstysetVZcJE5Q5OBtnb70sXLSW8gYFWkEa5HQkDH051JbX4kDLc2iyQyPpKAkg464zio9J3Sy+ANTcbH2XS8b0ZhnN9bkgArIA23/XrVV34dGR+IZUEgRzW4cBckDcNnljmPpUstvYKq9xC0bbHKnAB+AoSUa4lzcayN9D6lIwOW4P50yNOYfpFLRel3zkeuxPE1uOFmCdUzE5RCq7FVAGc+uM00xtA+NBx/lYj7Ul9mnESIkF1qm7oHSFBCg74+PzphFxKMa4YXPngr/GkajxRriVS4Z52mj028MmqRhq042K/E+fw5edKN7KTazMrFRpJUk8yRgE/u+tNHFbnVw2UNa8xthywHywKT76QyAoMkkgk55fzozXuWqG1hgMcrI2RrznOdZ3PzzTZ2X4tBDxiFGuVgh9lZHaSXQCQNhmlUIQdzn5UXbbODihVt8gWkksI1SyuRPJpWcuhGGKsrbEeY+HOsgE9weK3dv7U4t4WYLGpRiyjPLV5fA1Y7Zy0a+hFVhijMjEoQcncVfT1XLFPRb6ZbqslumnQHQbFntFB/1BRXUci+1KyLGCyHwKhGeXlVWGZeUsn+qpYLuaK4SVZcsgIUnfGcfwq2prVUuTR4m/S1U3Kx85f/AAaez3DLi74lb3skam0gbVqdidTA8gPQgU/i4jPIlfgc5pN7LXl/NZvNJZI0buSswm0mTz8ONscqu0u2B/EtLlPXSrj/AJSaz4t9E17V6lP8lw5hmTTMElXykXP51V8XHDeH2ElzLNJaRgBMwysoJY4AwNuvlXwv7bHjlCej5Qn5Nis77adpTxOVrG1dPY4pfEyjJkcfuBO3nimaaqn0Z6qZQ48OniWzhThd5BLAqgR45kfIj8qJN/dR7S25PqhBH0OKG4fG/wDRVqlxb20b90uYlXCqccsYqUxovuqyj9gnH0/lSmqTLKkzmfidiqM9x/VwoyzPlPn0pck7YcDDsFvrlgCcFeR+G1WXG4EueHzR+2dyjKQ7kD3evwrG5japNIkffOisQr6R4hnY0/SW5ci9SsPgvkaOPEciobfAIdyPE2f+9RzXNrDE8OpyGbUxTJPzqsu2JfB5A4AxyFe92htmyo8OrHpgCm7ELeow8lLoq6FjGUAG/kevXNExAImkVzYqGtYsgHw0QUUDlSar2NWnCxkjH1FdhdQ3AxXPLlXJ25VUai94BxGDh6Oktqs2rHiPQDpvtV9BxvhZ96B4v8u35GkqJjjnRUJJXc1VtoP05Yz8X4pw9+Hutq8ryuQoU6sD1OaVT5knJ86kfkajI8NDOSyhI81HzFEW7b7ihVPjNEx1CEzMMUIVUk/Gp25UKTufjUQMHWhTXqx5IAzucDAya5B2r55HjjZ42KuqkqwOCCKJZcI0Thhay4db2zBGMSBSUUpn5UdHeLjx5HxwaqIp5SYVLkgqvPfpVkEUgkqM4o4ZiYS1zG0ZIdTgcm2pIhsrm/46OJ3ccBjiOYo02UkFgBnz69c0x8RGm2bTscDcH1xXAAQBEACqMADpR3OUDamdjicwbTLauV/XUqw/PP2rhuL2hJSTVGR1dGUfUjFRtty2odyc8z9aCsttOeN8XseHWDXVxIpXki8y7dAKxiaWaaV5WfSzsWIUYAJ32pw/SH4PYlUAAs5OAN9h/GkytenKxkzaj5P/2Q=="/>
          <p:cNvSpPr>
            <a:spLocks noChangeAspect="1" noChangeArrowheads="1"/>
          </p:cNvSpPr>
          <p:nvPr/>
        </p:nvSpPr>
        <p:spPr bwMode="auto">
          <a:xfrm>
            <a:off x="63500" y="-465138"/>
            <a:ext cx="1304925" cy="981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280" name="AutoShape 8" descr="data:image/jpeg;base64,/9j/4AAQSkZJRgABAQAAAQABAAD/2wBDAAkGBwgHBgkIBwgKCgkLDRYPDQwMDRsUFRAWIB0iIiAdHx8kKDQsJCYxJx8fLT0tMTU3Ojo6Iys/RD84QzQ5Ojf/2wBDAQoKCg0MDRoPDxo3JR8lNzc3Nzc3Nzc3Nzc3Nzc3Nzc3Nzc3Nzc3Nzc3Nzc3Nzc3Nzc3Nzc3Nzc3Nzc3Nzc3Nzf/wAARCACLALoDASIAAhEBAxEB/8QAGwAAAgMBAQEAAAAAAAAAAAAABAYDBQcCAQD/xABEEAACAQMCAwUGAgYIBAcAAAABAgMABBESIQUxQQYTIlFhFDJxgZGhI7EHUmLB0eEVJCUzQnKSsjSi8PE1Q1OCg5Pi/8QAGgEAAgMBAQAAAAAAAAAAAAAAAQMAAgQFBv/EACoRAAMAAQQBAwMDBQAAAAAAAAABAhEDEiExBCJBURMyYQUUoXGB4fDx/9oADAMBAAIRAxEAPwDP5Y2/DaRkXWQuhnAGfMGu5JXjiVdSsQO8EnMruMfLf7VxDNH3TpBYB2ZiCrNlXPw5muzMssbvEXVtGkjA0ZB2+lZjVkHnR3lgeUrO8zMzfAjmegoq3gh16Lhwq6AoLjIyRzHkPXyoC4uu81tPK6uozEwUDOR7p2+HOi7HiUMGGzqym693nDDbJ8umPLFF5wBcH3s7Q3dss7KQwUI6jUNmHMjrzptWzjeNo3k0K6MrHVkjbmNqVWlmubm0HdJE4AdtK6ScttjoTmnuOzypDMoTB1acZ075+1YPJpq4GLG1mXd/MwKyvcOCf8UGjH0NTRqssZFyJEVTnxI2Prk4ry7gkiupO6jm7gyuYzOQ/gydOM5IOPOpTHM9sXlSQxhgAcKBqzt0ya6VdoRJecOWD2ZUgIeMMdJII5+Rp2tIibWIsDnQM6jk0n8LhCWxEayhc9V1DkKe+Fx6+HQMMbr0GKpX3MYtSdRbksZIRFXYio0Q+ldCH0qBARDXQhrr2/hw29utf/tWuzd2SgZuod/JwfyogZF3NfCGpDf2A29qTflsTvRUKpLGskZDI3Jh1qEATDiue5qyMO3KlsdpoS+kWcmfPvFxQqlPY3S0dTV+xZLExb1yYqFTjaSED2Uj/wCQH91FR3veFQLd8sfPlSq8nSnthrx9SPuRG0NQvDVoEDIrY94A1w0Q8qenkSLHH4scKuf8lIemtJ7UIF4LcEc8AfcVnePSiTAVYXcUcRhlTTpBi/VUknYnPLHPbfag7ZmRG7vWWGNTBdStg8gOvr55q2LGS2fVm5izjuyAh1nbY45CoXREVhDFPGViLsSuwzvv5Hal7iYBnmkkuLaKS3R0TKkaQMhhvn4V9xuyQBBbqDpjPhRtmOcb+ldNDDFcwyPJ3pmUiWMjBTbAJ+OaFskS29vAVTIihozHEXUtvnJxvjYfM0V8gazwTcLUTdyvelS8kaEs2QoDbD03rT4MopModkVSWV2G+M5B+lZysN1GbaZIklE5jkjKsDhiVcKVGN855dK0a3YSMI8KS4K7Oc7gjyrnea39WMfIyV6WZQioPFFJYYY8oSSV+PhouAJGoLraSOCPclcE7jz2NDWq9y7LE0krrtpa0DYx6+lFRsxgIV/xXXARrfTqz0yPnXTtidrawhssY0kiDQqqDP8Ahkp54dGRw+3Dg6u7GdXOkXh8BitljYgY5BojT1woj+jbfAAGjkBiqbpqm56Lzo3pSortBGivmGlGOM4BO3PlXWa+kyI2KjJwcD1ohEE8bt2jU9xKQGAybgrpPkcDpXE/FLbWFgVm23Y3Eg+XvUKt1OY1T2OJVDBioBOOecZb1NeySOhIW3tgpGQcKfzJ3qLOeiyaPXvw5RHSLTqBAZ5G/M06dkz3vDG5YV/CFBwMgGkZpbkuo0R48vwhj54p67G/+HyZxq1+IZG2woP7ug1WZQVx2U2nCrmZX0FV2bqDWfwLaltlnIztjVyp97WKW4JOFIB1Lj18QpLtYptbFWTJO+QD++keRWDsfpspaNP8hllHb5z3cnPqrH91W6RoYyquyBwFGI2BBJ55xQdnC43Lr8h/Orq1CCQARguMAkqcfD99cl2nqyvyJ8x8ExjCjSBgDYVGyUWy1Ey16A5AtdsF08Dn6ZKj7is6xWkdtvDwKX1dPz/lWdYFBsZK4Lu+gWSPUcZA8KMcKx8ielQtZsIo2mmiQ6WVFVd5ARsPOvHna9m028geBPfTkSM89/gcGq68la5uY1gMLiOPTE0gGAoOzEnqSB9KTEv3BT+Ae5heS+CNIwkIUZcHOQvI53q04BJbWFiy3ETXEkkukqoyEJJ1EEfQUJeiS4eyubYd5I6J3oIJ8QOk5PMnAo3hsaW6zRRSMYIxiS3VgzbnYA+RON+W31Y/tK+4E8kyyRWwhjWBHEiSKdLMM7A77YyRt5itLs5FSWN8SHS2cjr8KR7q6W4tZLj+rrKRiN4VOgPkbEHP2x8KfOHwxIIYjIWVdl3JJA5chty5VzfMfqj+oyV6WY2rM88ktuuQ7E+GU4wT88VYWqSQ5lkjDmPDqROGxg9B5/zrua/sp+JXUpmto5pJHZw3D8lSSSRq174865gnRUYGaCUBSoDxsC22xGDzPrXVvhYM+W+ht4ddNdQCQLIRkjLECnrhufYIM/qDrn71n/D0iES6TbNsDgJq+PKn3gyBOGw6eRGr3dPM+VValP0h0nTlZCwK91aQWJwF3OeVfVzdEC1mJ3whOMZztUGmbmSxltWZJoGSSbVtrYMcMeeN6iLWoI0hCQOkTn91ctfxdxFGJnYqcuxcAk4A3HIb77V4THHNlpJhgHwu2AfoOn76onTYHcpdkjFC6YiUgsMf1In86dexEhksrnOPDLjlp3xv4enwpFWa1luF1yzYPPE//wCd60TseuOEah/ikODnO21HPJE20TdoIZ57IQwWrXAZhrCnBUDcHmOtUicJkQAHhEq4696c/wC6mTiSzlUMGcDOvDhfLHM70CFYf3yynzxMlYfI1WrxlHS8a6nTwmgGO1ljI/AlT4tn+NFe0rGBrbJG+CD/AAopRwhgDKt1j9mbb7VzPD2V2Gq7E3/l6pJD4unpzxSVoTVZzgNvevVL/sFY2FRuKmb05VEa666OWLHbzbgg/amUH7/wrOq0H9IR/siEedwP9rVnuKjGz0HrG1nNmKMmJh43bBCjyA+FC3UT290jQiPTJH3kQkfAZc4AOT7w239RVlfSrCg/DBBzp1e6D64ryS4jmSBZrOJw0oWJwQ2nA2akxT9ytT8FZfSz2ycOEWr2hkDsXB3Zn9RlTj8hR9lPE/tDQRloMHvZkTDEj9XO5IIGOm+KqbuUGaGaQMZPC75HifBGDn5CrHgPsN7Hdx3YMJ15Bj5BgSeXrkfMUx9FF3yHXscVvDJGZIndo2WNok0qrb4zknffGAMbmmrhvFYZmPdoyuoJBKDY4PrWf39tJIZrmG4xboxiEIPiwTzz132552NaVYqFSJxA6swGVIXAJA+29czzts7G/kfDnZWUZKi37ANcvd6B4v78sM9CBvj6VYFmWzkGu+wVG8oJXPPqBUE9lY2vFLyANZlom0d8k7guwPiOnJxnyzXTxRRRTLbRrgx7vFdKVO46czzrq3jgxpvpDJwNWktcr3zKWOy4UZ8ya0PhQxw63Hkn62rPz61nnCrGa1ttF20b+LwFpCQM/s+daHwffhlvnHu9F0jn5VRVLeUP22vv7CgKjvZGgsriVASyRswA5nAqYVxeyLFZXEjqzokTMyrzIAOw9asBmThyrwJHO4GQcs2EX5fHyzRD3jS3czu7994UDgnLqPkSRknn67VNDLYPHHEC7O7jxLdDV19OW+fl9ZbqC0huDF32WGC2bjTzHr+dCGs8E3PHQK0F3ckMlpPIEOQe6Db/ABxWh9kgg4UQgx4zkfSkFbnRKiR3F1huei4JB9OdaF2YjKcK3bJMh3+lB9ls5S4J+JojmAvM0ZUkhVbGvltVXdmPTtMwxvnbJ9OdW/FZLWO1/rio0bMBh+WelVs0tnKjL4NJG6hyM/euT5cP6zef4N3jZ2rgqjcxY/FZCOusKT9qjjubU3MSx28DEuMHA55op4UU/hRS/wDtIP51E44gBm3huTp33hQ/DpQnh/5Nvpc/6hlf61Ea7GyKM5wAM+dctXaXRw2KH6RD/Z9ovnOT/wAp/jSDmnn9IrfgWa/tOfsKRajLz0HhG7iTSjwRB8+0zYYZ5+7ncEc/pXEUiPLbFLuaV8FGwoGvJySRjYelQ2lrHf6p5S5ieXQI9fuAAnVvy/lUQXTxKVV1K2shVjGAV6EjoMYI8yartFZycSPHOLWKRG9oLYaZjuVyBjHlUcEls3EbrWiMoQohidoxq8zjz2FMXB+E29/YrNdJJ3pfZu91HpgZHlREnZFHLGC+fL9JU1Y+mDVVcrhhcN9FBqvBaw2Mk6xwxAHQmlgx3Y5PPny9afeB33ecOtJJ5IhOUUuS6qScA8tNKS8DWGUwSTBtHh0wLq5eZxgfOrKO0VQBFbqCP8b7kfDoKzeTp/WSx7Fp44KDtHbjh/H7uGKRntYyCMxasZUH3tJ6mvLWe3khlAW3fETASGBA3xB0A5+dEdr5ILnjk6otuDGscbJ7QUZiqjcqBg/c7Degra2uELxxqx1NoIinQjfptn03rbjE56M+1PLLzsxHLcs0KSCHI1BtOWb0BO3SnZ+K2vZrhtst+JCsjlUPeZPnzbb70rdjklaS1kcMyOh0BSBnY4+NXn6QJEg7PQPMZVZrgKnuqDsc7sCOQPSstaj/AHOzPGB7mlGWsMs4e1/BpMAyTI2ORQH8jU1z2g4ZJZzey3BebSVRO7bJbBAFZLbPcyyakSJ15bJG3w2BH2q6t5Atm9sIFDoSWbuyp+H/AEa0PvBRN9M6t7PiGIA0M8iqQFVoAMEYAOyjFEy23EWvJWHfu7lSSBkHA2xqFV8JmVUlLoQpBOq3AH1GPKjpvaWuXaRwGIBKzWv5YNCUs8MCl7fc8j4HfXMweSCQErp8a4yMeeAK0Lsy2eFKB0ds1nCl47lCXjK4OQislaD2SkD8JCEDKOdx1zvRrsal6eSwvrdLuHu5Lfv1yGxgnB88CqyThdrEP+CC/FZVq4ePvHHgiYgHxSgEL9ar+KyC0haSVbTSoziMjJ+Wc1xvL+o9fCNGjqVKxngq3EMfux8s7CQjG/rQb30y3EcMKEayBzQ9agn4nY3DYCasg8iVB38iahtZhFcobeIrG8i6mPixuOu+OtaNPR59SOjDi4b4bHI+EY8tq4LVFJd2yxSSmeMRxnDvq2U+teQTw3IzBNHID+owNdNHDyJ36Q3zJaL5I5+4pLp37cWrTXaBW3jiyB0OTSUYpAfdP0qMbL4JY7e3luHZ5ZopnUEwImFQ8zknbYf9Zqe2it0VJreWe6dpdJdD3Z2GfEGxj/tR0kcwWTDsVk8ITPuqedct4bF5b+TuYAVYSMBr1AjbHTpypW7PBXbjkteyhxbTxhUK96WBU5G/T47femNFGBmMYpU7OxSrNJKroYXViNGT4g2N8gb4xy86ZoXbAxiqUuSJ/AJxBNNyzLGd+Wd/z2FAyo7gAZx6bY+f8BVlxCT8VQfG2n3Rvj18qBklCqxJOfNW5fOiugCJfgNxW8iup1hPesyubMEsck41DB+tewHRZSHVGxCE+Esrjbpk4Pw3o/tGiw8TjaA3Cd5ArnupcJqJYHUD1yp3HpQ1uxEjSNPH3mPEZF1ZH39PKn01jkpEW+UM3ZWeNLmBEjiBYMBkgkDTyAq1/SNdvFwGyYSYX2rLMgCYGluZKkdRsRzpb4PPJZziaJRMwGSM6Q2xHxHM1dcW4i/FeDGzitpoptasXaQ6VAznJBBG1YeH5SqVxg0ak6mz19inFLHLIhnj1gnIyIn+uMGrmzRRaZCBSznPhAPOqWCeQDS3cgMAAXnwcDls65+9XnD5ozC6s0YcPlvEvUdCOlbGsMRpe89tgyZaFyssmST4SVyDnzzn7VbcQAM8ZJ0v3IByAWIHLcMT+7fzocRzJC7SXFsw1Egq2Bv03q3bgvFbiG3MUFtIixAARsnl5VJXPRe41YXJRzhTOilhkttlCf8AdT32NZRwt1C4If4bY226UicRMllcNb3MccM0YDOuQNIOPQ00dkOO2Nvbyo2pgZQutACvLkPP5UbXJWXTnDGie4Czw24yZZyRGBnmBk9R0qo4tDNd3UdrHEzOi6mBycZ2HU+Rq8t+J20kbNBMq5IB1R7+nOhuAwG49p4rKkivdv4MjA7tdlx15VznKryXa9hjylhiHc9m+J2rHMDlQf8AAocH6ULPG8KYlXQw8zp+xrWjFnJ2b40Nc2FvMuJ7eOT/ADIDWlajXaBtkyeJbq9Dww65Qg1MsXLY9cfHnVu/ZHiPskc0VzEszLkxlzt8GFNHGLOy4fYyyrGEDroEca6TITsFGN8murGO6jsYBOsMcwQa0t/CoPkBVvqN8oClLhmbcUsu0FoCbyO5ZMY1ltY+GQTiqT2uX/1D/qraGmIz3ikeuMVAVtiSTGuT+yKstVrtA2/kzm/kaOEMsZdjsAufL0quvJZBFFbqz5Ry5OBqVivIn0H5ip7uOZbhbnUdEeCArH1yMfEg5qC9gMluLmOJ1IYd7GqFmBIJyvXYY9Dk55UISRLbLnstGy+0RqrMiPnVJs4Zhkqc+mDtTPEHA3U4pL4ReRcNeOKQNIzyOZGfAZCcaRnrsT9cU12V3HPHrj1qM42IP5GpeJ5ZXejniylnQ9Cu+5x8+lCRwqR4izDyFE8VkyFcRPOVHIbfWluXi73WUjmiTI9xHwMeuN6k1L6LqXSyhx4W4ubdxPEmEkKr+GSMADfJ2Pyryfs7wq5PeG2WNukkJ0n7bUJ2UN4tsZpJxcJJsqFypTBO4260wiSMnMlvKvr3er7jJqrjLymGbcoVJOHW/D5WRIpJCNzLPsoH7/vXkpeS2k1MUjKEFsacDHTy+NXPF4baRkuIpUZ08OlnJZee4B5fSl/iEpa3lVMBe7OWLEbfLf58/Lzq8Qs89h1bu1lsWYr2TUFLNGoGGBnJJ58tSj0pu7PcNftBC9vdv3Edo5liYKraiTsGO48/tSy88UM79+ZpinJllZvXA1EdfOn3sl7TbSG2ZwYVtiWMaBsnUME5+J5U6uOhMznl+x4/YtSGbvrcKAWLSQA8hnoRSVw+4sGupf7Jgk7qQoCrrHgjqMkH51rUTqyyxkqFaNgxRTtkb7fSsRS8jWWSJZeGtokdfxo2RiAcZJXA35/OhLbzkv6aXqG65W0vLZkm4fdMvJWecuobpzJFe2VvaWsiRQRzwqw1Ln0xqOwx1FVNtcRiNtAsw3LMM5P2OaMgEkt9HIDssRVVV8nJb/t9KpVOZaSOn4viaFVNLv8AgtNUr7JcTxoCNxGCAc9dvWnDgz8X9iWS77rvTkd1INLgDbcrt59Kz2+eVItCiVnmbSFznV6DrnOK0Syd7aygjntrpCkahiw73fHUjf7VnSeMg/UHK1Nk+wb/AElJH/f2svqUAkH2wftUh4vZJE0ktwkaqMtrOnA+BwaHjvLeQ6Vlj1fql9J/0tg11caGiYSRCRce4R73pg0VlHPaArfjvCeJcQ7qK+ikkjOIU041HGSwJ97yyOWKPcKxzsfnS9wKOG9M/EoeGmz/ABGhiJ0hnVdi2BtudW/XFWBMkZOQR68h9eVWfDAFvErb71B3C+QqP2t1G/iHrXBvWz7n3o5RMGTS8Z7q9SBdCxqwEkjn57b1LccWhgXXao03WTuzgDrz88fmKrjZW13ce0SyyBSQSEwRtsdzjyoieNYo50tI1dCDkFshTsAN/r8qvtngqnXuS2kbXF/JK7iNXZTh99R0504JFWtxavZWstysetVZcJE5Q5OBtnb70sXLSW8gYFWkEa5HQkDH051JbX4kDLc2iyQyPpKAkg464zio9J3Sy+ANTcbH2XS8b0ZhnN9bkgArIA23/XrVV34dGR+IZUEgRzW4cBckDcNnljmPpUstvYKq9xC0bbHKnAB+AoSUa4lzcayN9D6lIwOW4P50yNOYfpFLRel3zkeuxPE1uOFmCdUzE5RCq7FVAGc+uM00xtA+NBx/lYj7Ul9mnESIkF1qm7oHSFBCg74+PzphFxKMa4YXPngr/GkajxRriVS4Z52mj028MmqRhq042K/E+fw5edKN7KTazMrFRpJUk8yRgE/u+tNHFbnVw2UNa8xthywHywKT76QyAoMkkgk55fzozXuWqG1hgMcrI2RrznOdZ3PzzTZ2X4tBDxiFGuVgh9lZHaSXQCQNhmlUIQdzn5UXbbODihVt8gWkksI1SyuRPJpWcuhGGKsrbEeY+HOsgE9weK3dv7U4t4WYLGpRiyjPLV5fA1Y7Zy0a+hFVhijMjEoQcncVfT1XLFPRb6ZbqslumnQHQbFntFB/1BRXUci+1KyLGCyHwKhGeXlVWGZeUsn+qpYLuaK4SVZcsgIUnfGcfwq2prVUuTR4m/S1U3Kx85f/AAaez3DLi74lb3skam0gbVqdidTA8gPQgU/i4jPIlfgc5pN7LXl/NZvNJZI0buSswm0mTz8ONscqu0u2B/EtLlPXSrj/AJSaz4t9E17V6lP8lw5hmTTMElXykXP51V8XHDeH2ElzLNJaRgBMwysoJY4AwNuvlXwv7bHjlCej5Qn5Nis77adpTxOVrG1dPY4pfEyjJkcfuBO3nimaaqn0Z6qZQ48OniWzhThd5BLAqgR45kfIj8qJN/dR7S25PqhBH0OKG4fG/wDRVqlxb20b90uYlXCqccsYqUxovuqyj9gnH0/lSmqTLKkzmfidiqM9x/VwoyzPlPn0pck7YcDDsFvrlgCcFeR+G1WXG4EueHzR+2dyjKQ7kD3evwrG5japNIkffOisQr6R4hnY0/SW5ci9SsPgvkaOPEciobfAIdyPE2f+9RzXNrDE8OpyGbUxTJPzqsu2JfB5A4AxyFe92htmyo8OrHpgCm7ELeow8lLoq6FjGUAG/kevXNExAImkVzYqGtYsgHw0QUUDlSar2NWnCxkjH1FdhdQ3AxXPLlXJ25VUai94BxGDh6Oktqs2rHiPQDpvtV9BxvhZ96B4v8u35GkqJjjnRUJJXc1VtoP05Yz8X4pw9+Hutq8ryuQoU6sD1OaVT5knJ86kfkajI8NDOSyhI81HzFEW7b7ihVPjNEx1CEzMMUIVUk/Gp25UKTufjUQMHWhTXqx5IAzucDAya5B2r55HjjZ42KuqkqwOCCKJZcI0Thhay4db2zBGMSBSUUpn5UdHeLjx5HxwaqIp5SYVLkgqvPfpVkEUgkqM4o4ZiYS1zG0ZIdTgcm2pIhsrm/46OJ3ccBjiOYo02UkFgBnz69c0x8RGm2bTscDcH1xXAAQBEACqMADpR3OUDamdjicwbTLauV/XUqw/PP2rhuL2hJSTVGR1dGUfUjFRtty2odyc8z9aCsttOeN8XseHWDXVxIpXki8y7dAKxiaWaaV5WfSzsWIUYAJ32pw/SH4PYlUAAs5OAN9h/GkytenKxkzaj5P/2Q=="/>
          <p:cNvSpPr>
            <a:spLocks noChangeAspect="1" noChangeArrowheads="1"/>
          </p:cNvSpPr>
          <p:nvPr/>
        </p:nvSpPr>
        <p:spPr bwMode="auto">
          <a:xfrm>
            <a:off x="63500" y="-465138"/>
            <a:ext cx="1304925" cy="981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282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GwAAAgMBAQEAAAAAAAAAAAAABAYDBQcCAQD/xABEEAACAQMCAwUGAgYIBAcAAAABAgMABBESIQUxQQYTIlFhFDJxgZGhI7EHUmLB0eEVJCUzQnKSsjSi8PE1Q1OCg5Pi/8QAGgEAAgMBAQAAAAAAAAAAAAAAAQMAAgQFBv/EACoRAAMAAQQBAwMDBQAAAAAAAAABAhEDEiExBCJBURMyYQUUoXGB4fDx/9oADAMBAAIRAxEAPwDP5Y2/DaRkXWQuhnAGfMGu5JXjiVdSsQO8EnMruMfLf7VxDNH3TpBYB2ZiCrNlXPw5muzMssbvEXVtGkjA0ZB2+lZjVkHnR3lgeUrO8zMzfAjmegoq3gh16Lhwq6AoLjIyRzHkPXyoC4uu81tPK6uozEwUDOR7p2+HOi7HiUMGGzqym693nDDbJ8umPLFF5wBcH3s7Q3dss7KQwUI6jUNmHMjrzptWzjeNo3k0K6MrHVkjbmNqVWlmubm0HdJE4AdtK6ScttjoTmnuOzypDMoTB1acZ075+1YPJpq4GLG1mXd/MwKyvcOCf8UGjH0NTRqssZFyJEVTnxI2Prk4ry7gkiupO6jm7gyuYzOQ/gydOM5IOPOpTHM9sXlSQxhgAcKBqzt0ya6VdoRJecOWD2ZUgIeMMdJII5+Rp2tIibWIsDnQM6jk0n8LhCWxEayhc9V1DkKe+Fx6+HQMMbr0GKpX3MYtSdRbksZIRFXYio0Q+ldCH0qBARDXQhrr2/hw29utf/tWuzd2SgZuod/JwfyogZF3NfCGpDf2A29qTflsTvRUKpLGskZDI3Jh1qEATDiue5qyMO3KlsdpoS+kWcmfPvFxQqlPY3S0dTV+xZLExb1yYqFTjaSED2Uj/wCQH91FR3veFQLd8sfPlSq8nSnthrx9SPuRG0NQvDVoEDIrY94A1w0Q8qenkSLHH4scKuf8lIemtJ7UIF4LcEc8AfcVnePSiTAVYXcUcRhlTTpBi/VUknYnPLHPbfag7ZmRG7vWWGNTBdStg8gOvr55q2LGS2fVm5izjuyAh1nbY45CoXREVhDFPGViLsSuwzvv5Hal7iYBnmkkuLaKS3R0TKkaQMhhvn4V9xuyQBBbqDpjPhRtmOcb+ldNDDFcwyPJ3pmUiWMjBTbAJ+OaFskS29vAVTIihozHEXUtvnJxvjYfM0V8gazwTcLUTdyvelS8kaEs2QoDbD03rT4MopModkVSWV2G+M5B+lZysN1GbaZIklE5jkjKsDhiVcKVGN855dK0a3YSMI8KS4K7Oc7gjyrnea39WMfIyV6WZQioPFFJYYY8oSSV+PhouAJGoLraSOCPclcE7jz2NDWq9y7LE0krrtpa0DYx6+lFRsxgIV/xXXARrfTqz0yPnXTtidrawhssY0kiDQqqDP8Ahkp54dGRw+3Dg6u7GdXOkXh8BitljYgY5BojT1woj+jbfAAGjkBiqbpqm56Lzo3pSortBGivmGlGOM4BO3PlXWa+kyI2KjJwcD1ohEE8bt2jU9xKQGAybgrpPkcDpXE/FLbWFgVm23Y3Eg+XvUKt1OY1T2OJVDBioBOOecZb1NeySOhIW3tgpGQcKfzJ3qLOeiyaPXvw5RHSLTqBAZ5G/M06dkz3vDG5YV/CFBwMgGkZpbkuo0R48vwhj54p67G/+HyZxq1+IZG2woP7ug1WZQVx2U2nCrmZX0FV2bqDWfwLaltlnIztjVyp97WKW4JOFIB1Lj18QpLtYptbFWTJO+QD++keRWDsfpspaNP8hllHb5z3cnPqrH91W6RoYyquyBwFGI2BBJ55xQdnC43Lr8h/Orq1CCQARguMAkqcfD99cl2nqyvyJ8x8ExjCjSBgDYVGyUWy1Ey16A5AtdsF08Dn6ZKj7is6xWkdtvDwKX1dPz/lWdYFBsZK4Lu+gWSPUcZA8KMcKx8ielQtZsIo2mmiQ6WVFVd5ARsPOvHna9m028geBPfTkSM89/gcGq68la5uY1gMLiOPTE0gGAoOzEnqSB9KTEv3BT+Ae5heS+CNIwkIUZcHOQvI53q04BJbWFiy3ETXEkkukqoyEJJ1EEfQUJeiS4eyubYd5I6J3oIJ8QOk5PMnAo3hsaW6zRRSMYIxiS3VgzbnYA+RON+W31Y/tK+4E8kyyRWwhjWBHEiSKdLMM7A77YyRt5itLs5FSWN8SHS2cjr8KR7q6W4tZLj+rrKRiN4VOgPkbEHP2x8KfOHwxIIYjIWVdl3JJA5chty5VzfMfqj+oyV6WY2rM88ktuuQ7E+GU4wT88VYWqSQ5lkjDmPDqROGxg9B5/zrua/sp+JXUpmto5pJHZw3D8lSSSRq174865gnRUYGaCUBSoDxsC22xGDzPrXVvhYM+W+ht4ddNdQCQLIRkjLECnrhufYIM/qDrn71n/D0iES6TbNsDgJq+PKn3gyBOGw6eRGr3dPM+VValP0h0nTlZCwK91aQWJwF3OeVfVzdEC1mJ3whOMZztUGmbmSxltWZJoGSSbVtrYMcMeeN6iLWoI0hCQOkTn91ctfxdxFGJnYqcuxcAk4A3HIb77V4THHNlpJhgHwu2AfoOn76onTYHcpdkjFC6YiUgsMf1In86dexEhksrnOPDLjlp3xv4enwpFWa1luF1yzYPPE//wCd60TseuOEah/ikODnO21HPJE20TdoIZ57IQwWrXAZhrCnBUDcHmOtUicJkQAHhEq4696c/wC6mTiSzlUMGcDOvDhfLHM70CFYf3yynzxMlYfI1WrxlHS8a6nTwmgGO1ljI/AlT4tn+NFe0rGBrbJG+CD/AAopRwhgDKt1j9mbb7VzPD2V2Gq7E3/l6pJD4unpzxSVoTVZzgNvevVL/sFY2FRuKmb05VEa666OWLHbzbgg/amUH7/wrOq0H9IR/siEedwP9rVnuKjGz0HrG1nNmKMmJh43bBCjyA+FC3UT290jQiPTJH3kQkfAZc4AOT7w239RVlfSrCg/DBBzp1e6D64ryS4jmSBZrOJw0oWJwQ2nA2akxT9ytT8FZfSz2ycOEWr2hkDsXB3Zn9RlTj8hR9lPE/tDQRloMHvZkTDEj9XO5IIGOm+KqbuUGaGaQMZPC75HifBGDn5CrHgPsN7Hdx3YMJ15Bj5BgSeXrkfMUx9FF3yHXscVvDJGZIndo2WNok0qrb4zknffGAMbmmrhvFYZmPdoyuoJBKDY4PrWf39tJIZrmG4xboxiEIPiwTzz132552NaVYqFSJxA6swGVIXAJA+29czzts7G/kfDnZWUZKi37ANcvd6B4v78sM9CBvj6VYFmWzkGu+wVG8oJXPPqBUE9lY2vFLyANZlom0d8k7guwPiOnJxnyzXTxRRRTLbRrgx7vFdKVO46czzrq3jgxpvpDJwNWktcr3zKWOy4UZ8ya0PhQxw63Hkn62rPz61nnCrGa1ttF20b+LwFpCQM/s+daHwffhlvnHu9F0jn5VRVLeUP22vv7CgKjvZGgsriVASyRswA5nAqYVxeyLFZXEjqzokTMyrzIAOw9asBmThyrwJHO4GQcs2EX5fHyzRD3jS3czu7994UDgnLqPkSRknn67VNDLYPHHEC7O7jxLdDV19OW+fl9ZbqC0huDF32WGC2bjTzHr+dCGs8E3PHQK0F3ckMlpPIEOQe6Db/ABxWh9kgg4UQgx4zkfSkFbnRKiR3F1huei4JB9OdaF2YjKcK3bJMh3+lB9ls5S4J+JojmAvM0ZUkhVbGvltVXdmPTtMwxvnbJ9OdW/FZLWO1/rio0bMBh+WelVs0tnKjL4NJG6hyM/euT5cP6zef4N3jZ2rgqjcxY/FZCOusKT9qjjubU3MSx28DEuMHA55op4UU/hRS/wDtIP51E44gBm3huTp33hQ/DpQnh/5Nvpc/6hlf61Ea7GyKM5wAM+dctXaXRw2KH6RD/Z9ovnOT/wAp/jSDmnn9IrfgWa/tOfsKRajLz0HhG7iTSjwRB8+0zYYZ5+7ncEc/pXEUiPLbFLuaV8FGwoGvJySRjYelQ2lrHf6p5S5ieXQI9fuAAnVvy/lUQXTxKVV1K2shVjGAV6EjoMYI8yartFZycSPHOLWKRG9oLYaZjuVyBjHlUcEls3EbrWiMoQohidoxq8zjz2FMXB+E29/YrNdJJ3pfZu91HpgZHlREnZFHLGC+fL9JU1Y+mDVVcrhhcN9FBqvBaw2Mk6xwxAHQmlgx3Y5PPny9afeB33ecOtJJ5IhOUUuS6qScA8tNKS8DWGUwSTBtHh0wLq5eZxgfOrKO0VQBFbqCP8b7kfDoKzeTp/WSx7Fp44KDtHbjh/H7uGKRntYyCMxasZUH3tJ6mvLWe3khlAW3fETASGBA3xB0A5+dEdr5ILnjk6otuDGscbJ7QUZiqjcqBg/c7Degra2uELxxqx1NoIinQjfptn03rbjE56M+1PLLzsxHLcs0KSCHI1BtOWb0BO3SnZ+K2vZrhtst+JCsjlUPeZPnzbb70rdjklaS1kcMyOh0BSBnY4+NXn6QJEg7PQPMZVZrgKnuqDsc7sCOQPSstaj/AHOzPGB7mlGWsMs4e1/BpMAyTI2ORQH8jU1z2g4ZJZzey3BebSVRO7bJbBAFZLbPcyyakSJ15bJG3w2BH2q6t5Atm9sIFDoSWbuyp+H/AEa0PvBRN9M6t7PiGIA0M8iqQFVoAMEYAOyjFEy23EWvJWHfu7lSSBkHA2xqFV8JmVUlLoQpBOq3AH1GPKjpvaWuXaRwGIBKzWv5YNCUs8MCl7fc8j4HfXMweSCQErp8a4yMeeAK0Lsy2eFKB0ds1nCl47lCXjK4OQislaD2SkD8JCEDKOdx1zvRrsal6eSwvrdLuHu5Lfv1yGxgnB88CqyThdrEP+CC/FZVq4ePvHHgiYgHxSgEL9ar+KyC0haSVbTSoziMjJ+Wc1xvL+o9fCNGjqVKxngq3EMfux8s7CQjG/rQb30y3EcMKEayBzQ9agn4nY3DYCasg8iVB38iahtZhFcobeIrG8i6mPixuOu+OtaNPR59SOjDi4b4bHI+EY8tq4LVFJd2yxSSmeMRxnDvq2U+teQTw3IzBNHID+owNdNHDyJ36Q3zJaL5I5+4pLp37cWrTXaBW3jiyB0OTSUYpAfdP0qMbL4JY7e3luHZ5ZopnUEwImFQ8zknbYf9Zqe2it0VJreWe6dpdJdD3Z2GfEGxj/tR0kcwWTDsVk8ITPuqedct4bF5b+TuYAVYSMBr1AjbHTpypW7PBXbjkteyhxbTxhUK96WBU5G/T47femNFGBmMYpU7OxSrNJKroYXViNGT4g2N8gb4xy86ZoXbAxiqUuSJ/AJxBNNyzLGd+Wd/z2FAyo7gAZx6bY+f8BVlxCT8VQfG2n3Rvj18qBklCqxJOfNW5fOiugCJfgNxW8iup1hPesyubMEsck41DB+tewHRZSHVGxCE+Esrjbpk4Pw3o/tGiw8TjaA3Cd5ArnupcJqJYHUD1yp3HpQ1uxEjSNPH3mPEZF1ZH39PKn01jkpEW+UM3ZWeNLmBEjiBYMBkgkDTyAq1/SNdvFwGyYSYX2rLMgCYGluZKkdRsRzpb4PPJZziaJRMwGSM6Q2xHxHM1dcW4i/FeDGzitpoptasXaQ6VAznJBBG1YeH5SqVxg0ak6mz19inFLHLIhnj1gnIyIn+uMGrmzRRaZCBSznPhAPOqWCeQDS3cgMAAXnwcDls65+9XnD5ozC6s0YcPlvEvUdCOlbGsMRpe89tgyZaFyssmST4SVyDnzzn7VbcQAM8ZJ0v3IByAWIHLcMT+7fzocRzJC7SXFsw1Egq2Bv03q3bgvFbiG3MUFtIixAARsnl5VJXPRe41YXJRzhTOilhkttlCf8AdT32NZRwt1C4If4bY226UicRMllcNb3MccM0YDOuQNIOPQ00dkOO2Nvbyo2pgZQutACvLkPP5UbXJWXTnDGie4Czw24yZZyRGBnmBk9R0qo4tDNd3UdrHEzOi6mBycZ2HU+Rq8t+J20kbNBMq5IB1R7+nOhuAwG49p4rKkivdv4MjA7tdlx15VznKryXa9hjylhiHc9m+J2rHMDlQf8AAocH6ULPG8KYlXQw8zp+xrWjFnJ2b40Nc2FvMuJ7eOT/ADIDWlajXaBtkyeJbq9Dww65Qg1MsXLY9cfHnVu/ZHiPskc0VzEszLkxlzt8GFNHGLOy4fYyyrGEDroEca6TITsFGN8murGO6jsYBOsMcwQa0t/CoPkBVvqN8oClLhmbcUsu0FoCbyO5ZMY1ltY+GQTiqT2uX/1D/qraGmIz3ikeuMVAVtiSTGuT+yKstVrtA2/kzm/kaOEMsZdjsAufL0quvJZBFFbqz5Ry5OBqVivIn0H5ip7uOZbhbnUdEeCArH1yMfEg5qC9gMluLmOJ1IYd7GqFmBIJyvXYY9Dk55UISRLbLnstGy+0RqrMiPnVJs4Zhkqc+mDtTPEHA3U4pL4ReRcNeOKQNIzyOZGfAZCcaRnrsT9cU12V3HPHrj1qM42IP5GpeJ5ZXejniylnQ9Cu+5x8+lCRwqR4izDyFE8VkyFcRPOVHIbfWluXi73WUjmiTI9xHwMeuN6k1L6LqXSyhx4W4ubdxPEmEkKr+GSMADfJ2Pyryfs7wq5PeG2WNukkJ0n7bUJ2UN4tsZpJxcJJsqFypTBO4260wiSMnMlvKvr3er7jJqrjLymGbcoVJOHW/D5WRIpJCNzLPsoH7/vXkpeS2k1MUjKEFsacDHTy+NXPF4baRkuIpUZ08OlnJZee4B5fSl/iEpa3lVMBe7OWLEbfLf58/Lzq8Qs89h1bu1lsWYr2TUFLNGoGGBnJJ58tSj0pu7PcNftBC9vdv3Edo5liYKraiTsGO48/tSy88UM79+ZpinJllZvXA1EdfOn3sl7TbSG2ZwYVtiWMaBsnUME5+J5U6uOhMznl+x4/YtSGbvrcKAWLSQA8hnoRSVw+4sGupf7Jgk7qQoCrrHgjqMkH51rUTqyyxkqFaNgxRTtkb7fSsRS8jWWSJZeGtokdfxo2RiAcZJXA35/OhLbzkv6aXqG65W0vLZkm4fdMvJWecuobpzJFe2VvaWsiRQRzwqw1Ln0xqOwx1FVNtcRiNtAsw3LMM5P2OaMgEkt9HIDssRVVV8nJb/t9KpVOZaSOn4viaFVNLv8AgtNUr7JcTxoCNxGCAc9dvWnDgz8X9iWS77rvTkd1INLgDbcrt59Kz2+eVItCiVnmbSFznV6DrnOK0Syd7aygjntrpCkahiw73fHUjf7VnSeMg/UHK1Nk+wb/AElJH/f2svqUAkH2wftUh4vZJE0ktwkaqMtrOnA+BwaHjvLeQ6Vlj1fql9J/0tg11caGiYSRCRce4R73pg0VlHPaArfjvCeJcQ7qK+ikkjOIU041HGSwJ97yyOWKPcKxzsfnS9wKOG9M/EoeGmz/ABGhiJ0hnVdi2BtudW/XFWBMkZOQR68h9eVWfDAFvErb71B3C+QqP2t1G/iHrXBvWz7n3o5RMGTS8Z7q9SBdCxqwEkjn57b1LccWhgXXao03WTuzgDrz88fmKrjZW13ce0SyyBSQSEwRtsdzjyoieNYo50tI1dCDkFshTsAN/r8qvtngqnXuS2kbXF/JK7iNXZTh99R0504JFWtxavZWstysetVZcJE5Q5OBtnb70sXLSW8gYFWkEa5HQkDH051JbX4kDLc2iyQyPpKAkg464zio9J3Sy+ANTcbH2XS8b0ZhnN9bkgArIA23/XrVV34dGR+IZUEgRzW4cBckDcNnljmPpUstvYKq9xC0bbHKnAB+AoSUa4lzcayN9D6lIwOW4P50yNOYfpFLRel3zkeuxPE1uOFmCdUzE5RCq7FVAGc+uM00xtA+NBx/lYj7Ul9mnESIkF1qm7oHSFBCg74+PzphFxKMa4YXPngr/GkajxRriVS4Z52mj028MmqRhq042K/E+fw5edKN7KTazMrFRpJUk8yRgE/u+tNHFbnVw2UNa8xthywHywKT76QyAoMkkgk55fzozXuWqG1hgMcrI2RrznOdZ3PzzTZ2X4tBDxiFGuVgh9lZHaSXQCQNhmlUIQdzn5UXbbODihVt8gWkksI1SyuRPJpWcuhGGKsrbEeY+HOsgE9weK3dv7U4t4WYLGpRiyjPLV5fA1Y7Zy0a+hFVhijMjEoQcncVfT1XLFPRb6ZbqslumnQHQbFntFB/1BRXUci+1KyLGCyHwKhGeXlVWGZeUsn+qpYLuaK4SVZcsgIUnfGcfwq2prVUuTR4m/S1U3Kx85f/AAaez3DLi74lb3skam0gbVqdidTA8gPQgU/i4jPIlfgc5pN7LXl/NZvNJZI0buSswm0mTz8ONscqu0u2B/EtLlPXSrj/AJSaz4t9E17V6lP8lw5hmTTMElXykXP51V8XHDeH2ElzLNJaRgBMwysoJY4AwNuvlXwv7bHjlCej5Qn5Nis77adpTxOVrG1dPY4pfEyjJkcfuBO3nimaaqn0Z6qZQ48OniWzhThd5BLAqgR45kfIj8qJN/dR7S25PqhBH0OKG4fG/wDRVqlxb20b90uYlXCqccsYqUxovuqyj9gnH0/lSmqTLKkzmfidiqM9x/VwoyzPlPn0pck7YcDDsFvrlgCcFeR+G1WXG4EueHzR+2dyjKQ7kD3evwrG5japNIkffOisQr6R4hnY0/SW5ci9SsPgvkaOPEciobfAIdyPE2f+9RzXNrDE8OpyGbUxTJPzqsu2JfB5A4AxyFe92htmyo8OrHpgCm7ELeow8lLoq6FjGUAG/kevXNExAImkVzYqGtYsgHw0QUUDlSar2NWnCxkjH1FdhdQ3AxXPLlXJ25VUai94BxGDh6Oktqs2rHiPQDpvtV9BxvhZ96B4v8u35GkqJjjnRUJJXc1VtoP05Yz8X4pw9+Hutq8ryuQoU6sD1OaVT5knJ86kfkajI8NDOSyhI81HzFEW7b7ihVPjNEx1CEzMMUIVUk/Gp25UKTufjUQMHWhTXqx5IAzucDAya5B2r55HjjZ42KuqkqwOCCKJZcI0Thhay4db2zBGMSBSUUpn5UdHeLjx5HxwaqIp5SYVLkgqvPfpVkEUgkqM4o4ZiYS1zG0ZIdTgcm2pIhsrm/46OJ3ccBjiOYo02UkFgBnz69c0x8RGm2bTscDcH1xXAAQBEACqMADpR3OUDamdjicwbTLauV/XUqw/PP2rhuL2hJSTVGR1dGUfUjFRtty2odyc8z9aCsttOeN8XseHWDXVxIpXki8y7dAKxiaWaaV5WfSzsWIUYAJ32pw/SH4PYlUAAs5OAN9h/GkytenKxkzaj5P/2Q=="/>
          <p:cNvSpPr>
            <a:spLocks noChangeAspect="1" noChangeArrowheads="1"/>
          </p:cNvSpPr>
          <p:nvPr/>
        </p:nvSpPr>
        <p:spPr bwMode="auto">
          <a:xfrm>
            <a:off x="63500" y="-465138"/>
            <a:ext cx="1304925" cy="981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4284" name="Picture 12" descr="http://t1.gstatic.com/images?q=tbn:ANd9GcSNEuO4rCzpQ2FCuGFmRf_AGVKSe0mgZNTOyURzi_O4R-K_Hud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4500570"/>
            <a:ext cx="3214710" cy="2214578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Dan Brown bookjacket croppe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0335" y="0"/>
            <a:ext cx="3163665" cy="44291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929322" y="3905912"/>
            <a:ext cx="321467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10000"/>
                  </a:schemeClr>
                </a:solidFill>
              </a:rPr>
              <a:t>Дэн Браун</a:t>
            </a: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53252" name="Picture 4" descr="Deception point ru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1071546"/>
            <a:ext cx="1905000" cy="2886076"/>
          </a:xfrm>
          <a:prstGeom prst="rect">
            <a:avLst/>
          </a:prstGeom>
          <a:noFill/>
        </p:spPr>
      </p:pic>
      <p:pic>
        <p:nvPicPr>
          <p:cNvPr id="53254" name="Picture 6" descr="Обложка Код да Винчи.jpe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14546" y="0"/>
            <a:ext cx="1905000" cy="2609850"/>
          </a:xfrm>
          <a:prstGeom prst="rect">
            <a:avLst/>
          </a:prstGeom>
          <a:noFill/>
        </p:spPr>
      </p:pic>
      <p:pic>
        <p:nvPicPr>
          <p:cNvPr id="53256" name="Picture 8" descr="http://t0.gstatic.com/images?q=tbn:ANd9GcRGmV4rYRAM5fd4_yeRcIauJUTDZYT4Mx4WinQkCwFaT7jLeBVtY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08" y="2928934"/>
            <a:ext cx="1752600" cy="2609851"/>
          </a:xfrm>
          <a:prstGeom prst="rect">
            <a:avLst/>
          </a:prstGeom>
          <a:noFill/>
        </p:spPr>
      </p:pic>
      <p:pic>
        <p:nvPicPr>
          <p:cNvPr id="53258" name="Picture 10" descr="http://t0.gstatic.com/images?q=tbn:ANd9GcQqJKgN0sCBM-b3JqOYyjaz829-AwbKxw5U6d6XQst6E_kFDTl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9058" y="3857628"/>
            <a:ext cx="1743075" cy="2619375"/>
          </a:xfrm>
          <a:prstGeom prst="rect">
            <a:avLst/>
          </a:prstGeom>
          <a:noFill/>
        </p:spPr>
      </p:pic>
      <p:pic>
        <p:nvPicPr>
          <p:cNvPr id="53260" name="Picture 12" descr="http://t2.gstatic.com/images?q=tbn:ANd9GcQDvFhc2fEPD2EJgrsLmsmcmESnW0kudYsW9zNO7Lr2IOEBMmYd"/>
          <p:cNvPicPr>
            <a:picLocks noChangeAspect="1" noChangeArrowheads="1"/>
          </p:cNvPicPr>
          <p:nvPr/>
        </p:nvPicPr>
        <p:blipFill>
          <a:blip r:embed="rId10" cstate="print"/>
          <a:srcRect r="5759"/>
          <a:stretch>
            <a:fillRect/>
          </a:stretch>
        </p:blipFill>
        <p:spPr bwMode="auto">
          <a:xfrm>
            <a:off x="714348" y="3786190"/>
            <a:ext cx="1714512" cy="25146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0" y="5786454"/>
            <a:ext cx="333617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6.5 миллионов экземпляров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28926" y="2071678"/>
            <a:ext cx="30716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81 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>миллион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 на 44 языках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3214686"/>
            <a:ext cx="164179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8 миллионов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857496"/>
            <a:ext cx="319991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3,7 миллиона экземпляров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00430" y="5786454"/>
            <a:ext cx="321471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3,2 миллиона экземпляров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 descr="data:image/jpeg;base64,/9j/4AAQSkZJRgABAQAAAQABAAD/2wCEAAkGBhQSEBUUEhQVFBUUFxQWFhYYFxcXFBcXFxQVFRcXGBQXHCYeGBkkHRUVHy8gIycpLCwsFR4xNTAqNSYrLCkBCQoKDgwOGg8PGiwkHx8pKSwpKSwsKSkpLCwsKSwpLCwsKSksKSwpLCksLCkpKSwsLCwpLCkpKSkpLCwsLCwpKf/AABEIAO4A1AMBIgACEQEDEQH/xAAcAAAABwEBAAAAAAAAAAAAAAAAAQIDBAUGBwj/xAA+EAABAwIEAwYEBQQBAgcBAAABAAIRAyEEEjFBBVFhBhMicYGRMqGxwQcUUtHwI0Lh8ZJigiQzQ2NyotIV/8QAGQEAAwEBAQAAAAAAAAAAAAAAAAECAwQF/8QAIxEAAgICAgIDAQEBAAAAAAAAAAECEQMhEjFBUQQTYSJCcf/aAAwDAQACEQMRAD8A7HCKEpEFkWgiEEEE2ICKEaCQxJQhKRIAJBBBAwIiEaCAEoJSBQAmECEEEAFCEI4RwgBKEJUIQgBMIkuEMqBBQglZUMqQxKCXlQDUwEIJyyCAFIgE2cQEQxHRAh0hFCb748kXfHkgB2EITXeO5IZnJWMdhBM+JIqvLdSiwJMJt1Zo1IVfUxRO9lG7xZuZosbLf82zmi/NN5qolAlQ8tGn0lw3EN5hK70c1RF/VKbVIS+4PoLo1hzQNcKBh8YDZwU9jGnRaxly6MZQcewvzARfmU53YQDFWyRr8z0Q/MHknsqGVADHfO5Id47kn4QCdAMZnoQ5SUEqCyNkdzR9yeafRhFBYx3B5oJ+UE6HYeVABGgmICJGggAIIio+NxgpMLnaBIA8ViwwdeSrX1STdU1PiDqtTMTqdJ0HJWRqLBzs6Y46FvKRKTKOVk+zZIMlJhGjAUsoT3aPKlEIQpoobTtLFluiTlTdRqTbjtC4p6Zd4TFh467hPhZyhXLHAgq/o1w5oIXViyc1+nFlx8H+DqCSjlbGQEESMJgGgiKCQg0YRIJjDQRIIsBSCCCYBIIIpQAcrJdpuKg1O72brf8AuP7LT4rEZGOef7Wl3sJXFqnFnVKhLjcuJO4vBB9FMtoqDpmnw3EQKgAiDMx8lo2OsFzvC8Q8bTuPbqtzgsVmAC53GjpjKyag5JmEvMoNUGxqeyJDUeZACnBApvOUUlRZSQZKbel6ogxQ0URn6qZwnFQ/KdHfXZM1GJh9QNIkgJRbjKxTSlGjUISkUnyARuJS16R5jAgEEAgAIwUSCBCkEEExgQQQSAUgggFQBFEgQggCn7X1MuBxB/8Abd87LhdJ9/Zd17W0i7A4hrdTSfHoJ+y4VQ5IBFtw53i6i/npaFsuFVYHXl6lZHh9EDK4nn7jmtNw2pF4Gv8APssJHRHRoGVpgFPHRV+HqydP2UwPWDOiJIY+ycpiVFzqFU7RNYYAkx5JIpovmtnZBzFjMb2uqGMvhb5RPUE3PokYTtMTq4+v+USkvA1jZssqS+pCr8Hj2uFz8x5pjjGOysJh8CLhs6mLAkFZSlrQ1G3RA45xtwdlY4NgXPL1THBqTa7XOdVMtMHxNYL6GXSTvsFWYgtEufJDdNJ0kucTpMc+WqbwfF84Dm0YFodLHuAIcbWtoZTcJONlSq+KezovDOJ0qdMNNYEAxJc2R02kX1AVtTrhxIG2qynZNjAC1zWmRMkCeR1votJQrBrGgkWaB8l1YW2kcGaPGRKKAKjjGs/UE6yoDoQtzAcQRSjQINGiBQlAw0EEEAAlGESNUARQQJQQAziqOdjm/qaW+4hcHw+Eyve12rXFp6ZZC76VxrtThe4x9ewAc4PbyIeJ+spMceyGIDbdQOit+G1bDe/0ELPd/eIJEiwEm/QK2wGNDTER8r6aarGR0RRtaVINEBOEKvw3EHOAy03O5k+EemaD8kT34ggwGN0iSSR6C3zXOzpih7HYogFo+I291X/k+7Ae9rnScrZFibnQ6j91AxhxAJDjIJ1ATZo1HiHPf5ySSDYiSbKas2poVxTi9PNlJzPOzAHGwmC4wBA2Cb4dQFR5Y6Wka2v76eqmU+zNKWuymW6bdOpUp2EuIMAb6ABU+KriEeW7I4w+UOa0uBHiETByuifotJVYKlPK7cQdj/gqtpMBgNFmwHO53zQPWCprasFFJsVFHT4aaYNN0OB57xv5o2YIU9MrR/Oau6tIOEH/ACmRhBoI9gsZNrRpS7ogYV7h8Pv+yxXbPiOIp4pze9eGOAe0AkAA7W5EELo7cJF1ivxIwU9y4CSM7TA8iPut/jalXs5Plq4X6MezjlcGRVqf8irfhv4gYqkfjzjk791nXYZw1aR6FIhelSZ5W0dm7M/ibSrEMq+B556HyK3VKqHCQZXmBpXQ+wHbxzHijWMtNmuO3QqJKuikzsCCbpVMwkJxQWBBBBACkEEFYgIIIJDGcVXyMc46NBKwOJ426rUJfQa9mkmC4jyNo6LdcTpZqTxzH0usbhqAFQDoVjk7o7/iRg02+wsDw/DOY59FoEyDEggibRsqh2AFMiABN568pVpxZ9PDObkmXmHNHLUvPkir4cFlwdj/AD3WRrKK7HOH1bQddFPY7eFBpPAAHQXHSye7xSwRJqNDlGfgx5J+g5O1MOXRDi28mEuJomRG4C1sw8iQPZPUeGAfFc7XJj309FZhtk1Xr5R1uqUUjPlekQ8SwMA6qO5xBFrJvidcgBxFtzy6qtxfaKm0R8TuTbn2Sf4aJaNBSpZhayKo2LnyWVpdp3tPipua3Yk/slYntM0loLrzJH0Wcyl/01YuE1hKbXYgNcAQQ6xvEKBhOOMIF9f9+il0KzW4mm8mNQT0c0jVKDpoyyJuLRc1uA0XCCxp9Asj2i/DKlUaXURkd00PmFuKeMY7QhPyvQT9HmNNaZ5s4lwx9CoWVBBB9D5KMHQV2j8QuzLa9EvaPGy4P1C4sQtYuzGSo7V+GnaY16GR58dOx68itwCuBfh9xQ0cay9n+E+ey71TdIBUNU6LXQuUSCCQxSUmqbpAS5VCQpBJRygA1l+IYHu6o/STboDb5aLUKJxHCd4wjfY9VE42jfBk4S/DJuwGeo4u2EBJqVcwjeIPopMEOlwIOhI+42KbfgR4ntcSeRAEALnO+btFW+qWnnuAfPRPfmJEkR9ky74iI3I99iUdRljHl/tSyUTMPXspeHxN/wCc1RYKqdD1F/JTWVtxqffZIpF931lFqVBqTAUQ4zwHoLjrEz8wstxPjJc4gOsBH+/ZHYKjU4zizGtNxyj32WRxtcGq4AADYARcidlXDEkkBxi4nmb6a30KXVf4h0Ec9LgkqqBS8RJNLHVWiHHw2BBEgSLEfL3USpQAJv4vmDMapVSvmGUC06+UZfokfkXnYnWZtMnVTotY8jXRF/OPaff7LQ4bHms1jATmJDR5HT2VPiuDPygugDW3IKdwmkGFpJ/uHl4SN/mlJxaszSlBk2vhq+EcCSR6mD0K3/AeKitRD+l/NUnbjHMNINBBcYTvYvDH8vfckhXH+ZUjo+S/u+N9klTsv69QPaRtC4uzsma+NrUm2DXe0rslOiWgyuUv7TjC8RruiQSB7Lqje6PCdeSBxPgH5KvSvfO31uF2McSyUmugmwXHuO9pG42tTytIOdsTqJIsux4fAB9JodyCHY0SqWOzAHmgjp4QARyQS2FEIcU7uix0EyBproE43jIyZoI6bpuhw8VKDA79I+gUhvCmBuWLKyAzxMGI3UqrUIbIUehw1jdABClwgZXMxtTISW3vAnYaIzjT3YJBBOyn5RyRGmOSQ6M3iy8guDSSACesa+sKmrdomBryNSIg+S1j+L0u8NJjmuqQSQ2DlAt4iNPVZLiHAvGdgbhYzi0rOvBkT/mQ0ypmgjcD5xdPUgRrp/v7KDU/pkN5W9E87FSd95E9Fmatjj2C9tQSB1Nj9FHNY5xtYj1G/shUxdjOmnrIP88lExOIuTPJ/vaPZSXElPxGZpj+8DMOoMHXosljw7vi0fEDHlc/utHgMazNDhHhLT13n+c1U8UokPzNkh2+0DmfZOOmOWyRguzRqeMvLd7R8pU6nwNrP+rnOqf4ZVd3YDobAA1vp8tFKOAdUacrhNxbYhZ82bQfHoQzDUmAEgNjbU+yj1+I0w6Bc8t/8KLi+F15s4RvN/WPJWPCeDBgDnnOTFzb6Xjopk9GnObf4N4yXMiAOXW08lT0pcWsbrn8Ma6CLdSrvi7y0gtb4Ry2vt81H7C4TvsY+qR4aQ2sC8yBpaYzH2TxwtHLky8WP8P7J1qrwasgdbkrfYPCimwNGgTibxWLbTaS4gQuuMFEw+R8uWbT69ELtDxJtGg95OgK8+YvEmo9zzq4k+5Wt7e9sfzLjTpn+m3U/qP7LGLogvJ50nbou+xuBNXGUxEgHMfRegqDYaAuZ/hT2eIBrOHxWb5DddPWcnbs0SpAlGilGkMRQZDQOgTiSCjVkhyjlJVfxvjlLC0jUqmBsB8TjyA3QBJ4hxGnQpuqVXBrWi5P06nouU8a7dYvHVO5wjXU2Tt8ZA3e/Ro6Kj7Tdr6mMq5iSGNIys5a3jc31Ujsh2uZhi5tVkh5EvaJcD1k3WkI+zOcn4Og9h+zX5Wic5DqlQ5nuHyAJ1Fz7q9x2CzstZwu09UXCsayrTa+m4Oa4WINv9qaqaFFtbOf8cYcuYg2s4aQQqMYwi+kW30O/muj8Y4R3gJbGbcHR3n16rm3HeFVGuMZhGx1b/hcbhxe+juWXmrXY2/iofOUwACR1d+ySzGy5hefDp1vYfzqqSs0tmdCNQL/AMmEzTxVxEzG/uq4ehrLXZoKt3OJIgty66H4YnmnsVxPu2tZIMQJ0EHmPRUAr5gbxrb7/QKFVxokXNgL9Qksd9jeWkbbD8UkhrTJJ0O4AJ9dfkrHB42WktkBr8vVxIEnposHhOMnoDBAO4EXj/iLK74dx9jQRJE67gHYidT0USxejSGc2D6rWsJJknrB5aqI3i7CPFv4dfKCs/W7SNg5nAgzIA8QJzaAWN4Cpjx4yCBpqP7Y0i29zfyWX1Nmr+RFGm4tj2im9xcfDI1O9tPXX91Z9lu1uFo0BTp+biQQ5zzqSuY8TxlR51hosBNzfUndMUsYWZSHGxv5LphhqJwZc3KX4db4t+JbKdgx5PlA91z/ALQ9tq+JsTkZ+kb+ZVW3i7s0mS03AJmD5lLGJYT4mAzYHQgrVRrtGF2V8q87Kdm3YusBHgBGY/ZM8O4VTqVA0vygkTMRHQrt/ZzglKhSaKcRGo36yiU/AKPssOGYFtKm1jRAAhTEgJQWZoGggggABCUh7w0EkwBqToPVYTtF+JtNrXtw5BIECoR4S7k1ouf/AJaLQhujT8e7T0cK3xul5+Fg+I9TyHUrjnbLjdbF13OcWllOQ0NPhaCY9SbXUXHcTdXc7v3yB4jzM6NB57xO6q6pIc0MM3kDXU7zuqgvJEmBlUQZsY0InN5H+06JvvRmuDrcE6jzRuBcCXggBwBcBoeRKQSCYJNtDG38+q00I0PZLtg/A1BHjpuIztPzLf8Aq+q7bgseysxtSm4OY4SCP5r+y85BlgZBv622I13Wz7FdqRgqjqdSXU3xmIMhpB+IDfeeadok7FmUXH8OZVEOHkdx/OSdpVQQCDINwRuCnAVLVjTro59xzswW7W2Ox6j9lkcXwEtdOoO9+S7dVoB4IcJB/nosvxns+WyR4meWnnGnmuWcZQ2ujshNT1Ls5TX4bGg1uDf7quqYFw005roOI4QSYiBMtdNvKFWV+EkXNhef0pRylyxGTGBJFjr0Sm4I7zqYPULTUMFlAMQOo25zqnX4QGwgnXy/lkPKJYTO0eHOJAAOyuOHcOZVL6cXcxzAdYdEgj1ATvEHGlRcdyGtk6hL7OYYjKfI+uqjk5KynFLRi6RDXQ4SQTI8rQgKgBPhmdAZgSrftdhO4x1SBAcQ9vKHjN9ZVO9pJ5brrW9nE9aFtpSYsABPmlUaYPxOidE02lJAJjqdE5TqQcwbIb7KmIXTc3IQG5jz5LXdju3b8O4NfJotEFusdQscKzgTbWJS6eJIIuI5bKXGxqVHpHBYttVjXsOZrhIPQqQCuQdgu2po1BRqn+k/4T+kn7LroNli1RpdipQRIIGcX7T9rauNdoW0A8gMBABDbkuO50k6Ceay3eEP8GVwDpgbuF5jdo0BR4h4PhJkuAGYwA0l0mLSRa6bY4NzhjrFuUui06mNxyW6RmLq1HEjMJc45YiQBsBsD5c05SwbyKhaIDQA50+HWwNiZtogahDWNqNAaJJgQ87y7kNvJGMEalOpVZlpMbYCSQ4yJETaxF/RNe2QyC4HI0HqRcW0/t6wl1qxf4BoImRHIeyD8Pmc1rMrib+E3bzzOICaFMwTmANwflum6BNiq2em494LzF/L9ipTcdLIgT4fF/cA3ryuo1eg2Be4tIM3jQD7pOGrQSPYzGn36dUdoa7Ondgu1ZH9DEPGwpE21uGctNPbkugZlwAVYMu0EA8xFhaZC6p2H7V/mmmlU/8ANptBzfrZYZujrgH3TTtENUa1tVPtfKgkQlsqp0JMr+J8CsXUhI/R/wDn9llcY6JERzBEedl0SnUlQ+J8DZXE/C7Zw+43XHkw+Ynbiz+JHNnxFgEVCnJ0V1W7PeKAWG5Fjy1tCiV6XcyCL8vv5Lkal5R2qUX0zN9pDmqUqLeeZ30C13A+DwG9IWe7NcNOIxb6jvhbaVuOKY9tCnAjM61Nu5OmYj9IXbjx6Rw5cm2YT8Ru7qtpV6RkeKk+0EEeJs//AGWLoiYJO9x05rd9rMO2lgAz+6o9kf8AbJcf5zWCGUO3IiI3lbtVo54u9izUY1zgBmk+E7pNPMQWiwGoSq5cYtGUAdfVILiLTrrCEDFZSGTJBJ05hIeQRAHK6lYenTmajjEiBqeqOjlJyMneS6AEcgoVgHNI/qh0QQ0jY9V2j8PONHEYNpdd1MlhPMN0PsuKl7mlw8IyDQaEfdbX8IuIBtZzC/4wfDtIMyPms5ryXF+Drko0mUFmWecnta1tMVKbw0guJOr3RYN5NuL9dLKNDTMgtl1hIEDy5p/GcWe6r3jxNgGzsI8MD1UIVrSRmJO5v5SumKb7Oeyx/MkubnylrbBrQMx1IkgS4ydzuiNHO0uYWtBPwCzp0gexPW6i1sQ4vzAkusJFjO2WNPTZOYdhuXuLYInMLEgWB3vcJdB2SK7qby1tFgBAu4mwkXkjUD7JGE4e14a5zi0AgOLhYazHMgQfVK4viGueO5pd0Mobv05+numqlBrKbH5wahJDmukkbaERaNzuEktaZV+xD6rKbnGmSQRlBiBt1+6DsI45SC2XOBgagkSPTbogA54bAsSTJsJ1tvF0dB2Yuc9xbeDAjaBp5CwT6DbYmo5xkHUC+/8ABYeyXw7ilTDvD6bjTe06jXqDzHRIdkDZzeODzII0g8jCbqgOuDeNDuBAgcz06JoJI712c44zGYdtVpGaAKjf0vi4+46Kc5i4x2J7SPwVcE3pVoa9umhs8dRPqJXbSJAIuDcHYg6FVZkNU3wm+McYFGlMw5xyt8yNfTX2Tr2Klx2F76qJPhaCBy1kn+clM3oqPZFp4zD6ARA1Ei++m/7qr7TYgEDKNWx5yVoaOAFOwgt6hQcdw8PxVGAIDXOI28JEfNwWco/ybYpVIg4IDA4ZoLM1R8uImBJA18rCFS8LNTEYt7qpLnSD0DSLADYdFssfwzvDlN4GvU/6VUcGML31Y/20gf8AuBcB8yFWNkzMJ254t32Jc0Hw0BkbykfG71NvJoWfovAIdlzRBKXVBIcdd3O6m+vqm6Z2Hz0vCrsnrofxFd9SJyiZ0AHuo5pAATY2Mp6nTZkcXSHSY5JWHLBMh0OHhtJ8klob3sRWrAw4N0t/tNVSc0m2a9kqpUkAAQGjQpuJbrB5KkLsL18+q0HZPGiliKTiA0Z2eLleD7yqirVpgABs6SfLWE2ap0B8JMgcr2UO5FrR6XBRKh7McfZXwzHT4gMrhyc0CfsgsNGtnBG1P6gnb1iU7Qw4qF5OgBOsG17bTCS17cjjYmdDyj4vlzTtNndsJHiL2BsEaFxaZHWy6mc0ehNBrjUabR8IOwA8M9NEGw5hc9xIBhoHOxmE3mLWw4RcDrG9/I+qKvRl8U22idZtOs+yVDZO/wD7Be9rXuzAD4ni8gdNNAJ1so9DI2qXZswE3c2SeRyn3uolaxGxgHX2Unh+KyiGtD3GbETtHn89kcaWgu2PV2aES0QS0uI8V9mj4d0wzCuJuYaLukwPrc2NtbJ6rTdmIju8rYIkmf1EG4k9E3+XDm5i4NBsMzgXTvA1gJWMJ1VrXAtbmDCb3giwgjb/ACm64cDmjKDcR8NxNtY8kvD0S52VhjYlxgSTEfy6eq4HKXsqOhzMsAfCQZJtrNxtuZTchUCjj5a4GJkEHfawMWC6l2A7Vh7W4eq4Z/8A053j+0HSLGB0XJHYQhzQSJcARcE6kCeXqp2AxRp1BUEtLCPR2ug21SdLoW2d9xtQhhLfigged4ULgzS0Brx4hzUHgfEX4qnTrGBkkOaDPjgAmeUaea0BYHD+WQ97GtaGsbR5KLhKYNQk7D6kT9ApryYg6hR6JAJG8FX/AJZH+kO0GTJ5krDfi0IoUyDHjiOYg689JW/Y2AsF+LLv/DMtfvBB5eFyzijSRyui7aTeBHOLp3uyAJbAcYnV1uQ2TDTp5pwBzpM6GPMq2hDZeA47hSKFdzBNvDBAdsYOg9Uh9AN1lwESRzPVNvomxOjuv1R2HRLfQBf4nAgjMS3STskHBtESRDidDmcAOYTTwNCdDr0lG+r45piJsB09d1CTHaHaNAOJbSBdlkyREhRzmDjYDprCIBzXkTlJuTP3COqzLcuBJEhUux9otuF8efSZlDokz8gPsjVOyoYtZBRSKtkjGUWEMyw3M1mYNJPME3NjYW6qMWFr4EnLf2PLZLrYUeHKT4gHX8nE/NpSG1yHhxuSDudZ/cLRdGYp1QOeCeUR1sFLp0y1+ZrSGCG3N7tBNxvv6qNhKM5nH+0t9yZTlHGuc2o20OJqE7yLeST9At7IrhMuFzmPlfT+dEMHihTeSJ0I0BJBsVOZhctJjmxmc5tzfQZtFW1KW/QH3TTT0DVFw+m57QA4TaGi7i03kujaGghRoaw5YE5jIHic3LIjNoROvkmsG7MfET+m1rROv2S6zO6LRvEz52UVRWgVRUYQ8DIKoiReQfoU1WphpHikjWUt733bmgNFhqBm5ToooaPdUiWyU6uw/CzKSI1Opi9ojlvqjbWcQWkCTrOpjrzt9eaZoiSGj56JzGuJDTAGUFvOY+2seaKBMuOynal+ErNfmJZIFSnJhzY1jTMNvJdw4bjmVabX0zmY8AtPMH6LzrUo+EOGlgfMybegXQfwy7RVG1vyjzmZDiy12n4iJ3BkpumT0dTe1R6lITO5j6qQDZRaJmoRyj7qb0xtbRIcI9lgPxUzHDsjTvBP/Fy3+LHhK51+JVZwpU8pgOc5rhsRAcPm0Jx6BnNTSktEX+SQynczpf3TrSQLWifVCnTlrqh0BnLzkgIKCY8ubkbeJ8r39UgYeaZcXAEWDdz5ICqNAIJOs/ZI0JOtk90SLZVAOkgiCg+kQCY+ExfUWRYatDrtDhMwSQJ8xdScRQd4ZI8QL7a+RJUtlxIFR0b+adxLBDYsep1TbcPMDclKr4MsJBiyehMOnUEXRqO1qCriieTP/9k="/>
          <p:cNvSpPr>
            <a:spLocks noChangeAspect="1" noChangeArrowheads="1"/>
          </p:cNvSpPr>
          <p:nvPr/>
        </p:nvSpPr>
        <p:spPr bwMode="auto">
          <a:xfrm>
            <a:off x="63500" y="-1081088"/>
            <a:ext cx="2019300" cy="2266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228" name="AutoShape 4" descr="data:image/jpeg;base64,/9j/4AAQSkZJRgABAQAAAQABAAD/2wCEAAkGBhQSEBUUEhQVFBUUFxQWFhYYFxcXFBcXFxQVFRcXGBQXHCYeGBkkHRUVHy8gIycpLCwsFR4xNTAqNSYrLCkBCQoKDgwOGg8PGiwkHx8pKSwpKSwsKSkpLCwsKSwpLCwsKSksKSwpLCksLCkpKSwsLCwpLCkpKSkpLCwsLCwpKf/AABEIAO4A1AMBIgACEQEDEQH/xAAcAAAABwEBAAAAAAAAAAAAAAAAAQIDBAUGBwj/xAA+EAABAwIEAwYEBQQBAgcBAAABAAIRAyEEEjFBBVFhBhMicYGRMqGxwQcUUtHwI0Lh8ZJigiQzQ2NyotIV/8QAGQEAAwEBAQAAAAAAAAAAAAAAAAECAwQF/8QAIxEAAgICAgIDAQEBAAAAAAAAAAECEQMhEjFBUQQTYSJCcf/aAAwDAQACEQMRAD8A7HCKEpEFkWgiEEEE2ICKEaCQxJQhKRIAJBBBAwIiEaCAEoJSBQAmECEEEAFCEI4RwgBKEJUIQgBMIkuEMqBBQglZUMqQxKCXlQDUwEIJyyCAFIgE2cQEQxHRAh0hFCb748kXfHkgB2EITXeO5IZnJWMdhBM+JIqvLdSiwJMJt1Zo1IVfUxRO9lG7xZuZosbLf82zmi/NN5qolAlQ8tGn0lw3EN5hK70c1RF/VKbVIS+4PoLo1hzQNcKBh8YDZwU9jGnRaxly6MZQcewvzARfmU53YQDFWyRr8z0Q/MHknsqGVADHfO5Id47kn4QCdAMZnoQ5SUEqCyNkdzR9yeafRhFBYx3B5oJ+UE6HYeVABGgmICJGggAIIio+NxgpMLnaBIA8ViwwdeSrX1STdU1PiDqtTMTqdJ0HJWRqLBzs6Y46FvKRKTKOVk+zZIMlJhGjAUsoT3aPKlEIQpoobTtLFluiTlTdRqTbjtC4p6Zd4TFh467hPhZyhXLHAgq/o1w5oIXViyc1+nFlx8H+DqCSjlbGQEESMJgGgiKCQg0YRIJjDQRIIsBSCCCYBIIIpQAcrJdpuKg1O72brf8AuP7LT4rEZGOef7Wl3sJXFqnFnVKhLjcuJO4vBB9FMtoqDpmnw3EQKgAiDMx8lo2OsFzvC8Q8bTuPbqtzgsVmAC53GjpjKyag5JmEvMoNUGxqeyJDUeZACnBApvOUUlRZSQZKbel6ogxQ0URn6qZwnFQ/KdHfXZM1GJh9QNIkgJRbjKxTSlGjUISkUnyARuJS16R5jAgEEAgAIwUSCBCkEEExgQQQSAUgggFQBFEgQggCn7X1MuBxB/8Abd87LhdJ9/Zd17W0i7A4hrdTSfHoJ+y4VQ5IBFtw53i6i/npaFsuFVYHXl6lZHh9EDK4nn7jmtNw2pF4Gv8APssJHRHRoGVpgFPHRV+HqydP2UwPWDOiJIY+ycpiVFzqFU7RNYYAkx5JIpovmtnZBzFjMb2uqGMvhb5RPUE3PokYTtMTq4+v+USkvA1jZssqS+pCr8Hj2uFz8x5pjjGOysJh8CLhs6mLAkFZSlrQ1G3RA45xtwdlY4NgXPL1THBqTa7XOdVMtMHxNYL6GXSTvsFWYgtEufJDdNJ0kucTpMc+WqbwfF84Dm0YFodLHuAIcbWtoZTcJONlSq+KezovDOJ0qdMNNYEAxJc2R02kX1AVtTrhxIG2qynZNjAC1zWmRMkCeR1votJQrBrGgkWaB8l1YW2kcGaPGRKKAKjjGs/UE6yoDoQtzAcQRSjQINGiBQlAw0EEEAAlGESNUARQQJQQAziqOdjm/qaW+4hcHw+Eyve12rXFp6ZZC76VxrtThe4x9ewAc4PbyIeJ+spMceyGIDbdQOit+G1bDe/0ELPd/eIJEiwEm/QK2wGNDTER8r6aarGR0RRtaVINEBOEKvw3EHOAy03O5k+EemaD8kT34ggwGN0iSSR6C3zXOzpih7HYogFo+I291X/k+7Ae9rnScrZFibnQ6j91AxhxAJDjIJ1ATZo1HiHPf5ySSDYiSbKas2poVxTi9PNlJzPOzAHGwmC4wBA2Cb4dQFR5Y6Wka2v76eqmU+zNKWuymW6bdOpUp2EuIMAb6ABU+KriEeW7I4w+UOa0uBHiETByuifotJVYKlPK7cQdj/gqtpMBgNFmwHO53zQPWCprasFFJsVFHT4aaYNN0OB57xv5o2YIU9MrR/Oau6tIOEH/ACmRhBoI9gsZNrRpS7ogYV7h8Pv+yxXbPiOIp4pze9eGOAe0AkAA7W5EELo7cJF1ivxIwU9y4CSM7TA8iPut/jalXs5Plq4X6MezjlcGRVqf8irfhv4gYqkfjzjk791nXYZw1aR6FIhelSZ5W0dm7M/ibSrEMq+B556HyK3VKqHCQZXmBpXQ+wHbxzHijWMtNmuO3QqJKuikzsCCbpVMwkJxQWBBBBACkEEFYgIIIJDGcVXyMc46NBKwOJ426rUJfQa9mkmC4jyNo6LdcTpZqTxzH0usbhqAFQDoVjk7o7/iRg02+wsDw/DOY59FoEyDEggibRsqh2AFMiABN568pVpxZ9PDObkmXmHNHLUvPkir4cFlwdj/AD3WRrKK7HOH1bQddFPY7eFBpPAAHQXHSye7xSwRJqNDlGfgx5J+g5O1MOXRDi28mEuJomRG4C1sw8iQPZPUeGAfFc7XJj309FZhtk1Xr5R1uqUUjPlekQ8SwMA6qO5xBFrJvidcgBxFtzy6qtxfaKm0R8TuTbn2Sf4aJaNBSpZhayKo2LnyWVpdp3tPipua3Yk/slYntM0loLrzJH0Wcyl/01YuE1hKbXYgNcAQQ6xvEKBhOOMIF9f9+il0KzW4mm8mNQT0c0jVKDpoyyJuLRc1uA0XCCxp9Asj2i/DKlUaXURkd00PmFuKeMY7QhPyvQT9HmNNaZ5s4lwx9CoWVBBB9D5KMHQV2j8QuzLa9EvaPGy4P1C4sQtYuzGSo7V+GnaY16GR58dOx68itwCuBfh9xQ0cay9n+E+ey71TdIBUNU6LXQuUSCCQxSUmqbpAS5VCQpBJRygA1l+IYHu6o/STboDb5aLUKJxHCd4wjfY9VE42jfBk4S/DJuwGeo4u2EBJqVcwjeIPopMEOlwIOhI+42KbfgR4ntcSeRAEALnO+btFW+qWnnuAfPRPfmJEkR9ky74iI3I99iUdRljHl/tSyUTMPXspeHxN/wCc1RYKqdD1F/JTWVtxqffZIpF931lFqVBqTAUQ4zwHoLjrEz8wstxPjJc4gOsBH+/ZHYKjU4zizGtNxyj32WRxtcGq4AADYARcidlXDEkkBxi4nmb6a30KXVf4h0Ec9LgkqqBS8RJNLHVWiHHw2BBEgSLEfL3USpQAJv4vmDMapVSvmGUC06+UZfokfkXnYnWZtMnVTotY8jXRF/OPaff7LQ4bHms1jATmJDR5HT2VPiuDPygugDW3IKdwmkGFpJ/uHl4SN/mlJxaszSlBk2vhq+EcCSR6mD0K3/AeKitRD+l/NUnbjHMNINBBcYTvYvDH8vfckhXH+ZUjo+S/u+N9klTsv69QPaRtC4uzsma+NrUm2DXe0rslOiWgyuUv7TjC8RruiQSB7Lqje6PCdeSBxPgH5KvSvfO31uF2McSyUmugmwXHuO9pG42tTytIOdsTqJIsux4fAB9JodyCHY0SqWOzAHmgjp4QARyQS2FEIcU7uix0EyBproE43jIyZoI6bpuhw8VKDA79I+gUhvCmBuWLKyAzxMGI3UqrUIbIUehw1jdABClwgZXMxtTISW3vAnYaIzjT3YJBBOyn5RyRGmOSQ6M3iy8guDSSACesa+sKmrdomBryNSIg+S1j+L0u8NJjmuqQSQ2DlAt4iNPVZLiHAvGdgbhYzi0rOvBkT/mQ0ypmgjcD5xdPUgRrp/v7KDU/pkN5W9E87FSd95E9Fmatjj2C9tQSB1Nj9FHNY5xtYj1G/shUxdjOmnrIP88lExOIuTPJ/vaPZSXElPxGZpj+8DMOoMHXosljw7vi0fEDHlc/utHgMazNDhHhLT13n+c1U8UokPzNkh2+0DmfZOOmOWyRguzRqeMvLd7R8pU6nwNrP+rnOqf4ZVd3YDobAA1vp8tFKOAdUacrhNxbYhZ82bQfHoQzDUmAEgNjbU+yj1+I0w6Bc8t/8KLi+F15s4RvN/WPJWPCeDBgDnnOTFzb6Xjopk9GnObf4N4yXMiAOXW08lT0pcWsbrn8Ma6CLdSrvi7y0gtb4Ry2vt81H7C4TvsY+qR4aQ2sC8yBpaYzH2TxwtHLky8WP8P7J1qrwasgdbkrfYPCimwNGgTibxWLbTaS4gQuuMFEw+R8uWbT69ELtDxJtGg95OgK8+YvEmo9zzq4k+5Wt7e9sfzLjTpn+m3U/qP7LGLogvJ50nbou+xuBNXGUxEgHMfRegqDYaAuZ/hT2eIBrOHxWb5DddPWcnbs0SpAlGilGkMRQZDQOgTiSCjVkhyjlJVfxvjlLC0jUqmBsB8TjyA3QBJ4hxGnQpuqVXBrWi5P06nouU8a7dYvHVO5wjXU2Tt8ZA3e/Ro6Kj7Tdr6mMq5iSGNIys5a3jc31Ujsh2uZhi5tVkh5EvaJcD1k3WkI+zOcn4Og9h+zX5Wic5DqlQ5nuHyAJ1Fz7q9x2CzstZwu09UXCsayrTa+m4Oa4WINv9qaqaFFtbOf8cYcuYg2s4aQQqMYwi+kW30O/muj8Y4R3gJbGbcHR3n16rm3HeFVGuMZhGx1b/hcbhxe+juWXmrXY2/iofOUwACR1d+ySzGy5hefDp1vYfzqqSs0tmdCNQL/AMmEzTxVxEzG/uq4ehrLXZoKt3OJIgty66H4YnmnsVxPu2tZIMQJ0EHmPRUAr5gbxrb7/QKFVxokXNgL9Qksd9jeWkbbD8UkhrTJJ0O4AJ9dfkrHB42WktkBr8vVxIEnposHhOMnoDBAO4EXj/iLK74dx9jQRJE67gHYidT0USxejSGc2D6rWsJJknrB5aqI3i7CPFv4dfKCs/W7SNg5nAgzIA8QJzaAWN4Cpjx4yCBpqP7Y0i29zfyWX1Nmr+RFGm4tj2im9xcfDI1O9tPXX91Z9lu1uFo0BTp+biQQ5zzqSuY8TxlR51hosBNzfUndMUsYWZSHGxv5LphhqJwZc3KX4db4t+JbKdgx5PlA91z/ALQ9tq+JsTkZ+kb+ZVW3i7s0mS03AJmD5lLGJYT4mAzYHQgrVRrtGF2V8q87Kdm3YusBHgBGY/ZM8O4VTqVA0vygkTMRHQrt/ZzglKhSaKcRGo36yiU/AKPssOGYFtKm1jRAAhTEgJQWZoGggggABCUh7w0EkwBqToPVYTtF+JtNrXtw5BIECoR4S7k1ouf/AJaLQhujT8e7T0cK3xul5+Fg+I9TyHUrjnbLjdbF13OcWllOQ0NPhaCY9SbXUXHcTdXc7v3yB4jzM6NB57xO6q6pIc0MM3kDXU7zuqgvJEmBlUQZsY0InN5H+06JvvRmuDrcE6jzRuBcCXggBwBcBoeRKQSCYJNtDG38+q00I0PZLtg/A1BHjpuIztPzLf8Aq+q7bgseysxtSm4OY4SCP5r+y85BlgZBv622I13Wz7FdqRgqjqdSXU3xmIMhpB+IDfeeadok7FmUXH8OZVEOHkdx/OSdpVQQCDINwRuCnAVLVjTro59xzswW7W2Ox6j9lkcXwEtdOoO9+S7dVoB4IcJB/nosvxns+WyR4meWnnGnmuWcZQ2ujshNT1Ls5TX4bGg1uDf7quqYFw005roOI4QSYiBMtdNvKFWV+EkXNhef0pRylyxGTGBJFjr0Sm4I7zqYPULTUMFlAMQOo25zqnX4QGwgnXy/lkPKJYTO0eHOJAAOyuOHcOZVL6cXcxzAdYdEgj1ATvEHGlRcdyGtk6hL7OYYjKfI+uqjk5KynFLRi6RDXQ4SQTI8rQgKgBPhmdAZgSrftdhO4x1SBAcQ9vKHjN9ZVO9pJ5brrW9nE9aFtpSYsABPmlUaYPxOidE02lJAJjqdE5TqQcwbIb7KmIXTc3IQG5jz5LXdju3b8O4NfJotEFusdQscKzgTbWJS6eJIIuI5bKXGxqVHpHBYttVjXsOZrhIPQqQCuQdgu2po1BRqn+k/4T+kn7LroNli1RpdipQRIIGcX7T9rauNdoW0A8gMBABDbkuO50k6Ceay3eEP8GVwDpgbuF5jdo0BR4h4PhJkuAGYwA0l0mLSRa6bY4NzhjrFuUui06mNxyW6RmLq1HEjMJc45YiQBsBsD5c05SwbyKhaIDQA50+HWwNiZtogahDWNqNAaJJgQ87y7kNvJGMEalOpVZlpMbYCSQ4yJETaxF/RNe2QyC4HI0HqRcW0/t6wl1qxf4BoImRHIeyD8Pmc1rMrib+E3bzzOICaFMwTmANwflum6BNiq2em494LzF/L9ipTcdLIgT4fF/cA3ryuo1eg2Be4tIM3jQD7pOGrQSPYzGn36dUdoa7Ondgu1ZH9DEPGwpE21uGctNPbkugZlwAVYMu0EA8xFhaZC6p2H7V/mmmlU/8ANptBzfrZYZujrgH3TTtENUa1tVPtfKgkQlsqp0JMr+J8CsXUhI/R/wDn9llcY6JERzBEedl0SnUlQ+J8DZXE/C7Zw+43XHkw+Ynbiz+JHNnxFgEVCnJ0V1W7PeKAWG5Fjy1tCiV6XcyCL8vv5Lkal5R2qUX0zN9pDmqUqLeeZ30C13A+DwG9IWe7NcNOIxb6jvhbaVuOKY9tCnAjM61Nu5OmYj9IXbjx6Rw5cm2YT8Ru7qtpV6RkeKk+0EEeJs//AGWLoiYJO9x05rd9rMO2lgAz+6o9kf8AbJcf5zWCGUO3IiI3lbtVo54u9izUY1zgBmk+E7pNPMQWiwGoSq5cYtGUAdfVILiLTrrCEDFZSGTJBJ05hIeQRAHK6lYenTmajjEiBqeqOjlJyMneS6AEcgoVgHNI/qh0QQ0jY9V2j8PONHEYNpdd1MlhPMN0PsuKl7mlw8IyDQaEfdbX8IuIBtZzC/4wfDtIMyPms5ryXF+Drko0mUFmWecnta1tMVKbw0guJOr3RYN5NuL9dLKNDTMgtl1hIEDy5p/GcWe6r3jxNgGzsI8MD1UIVrSRmJO5v5SumKb7Oeyx/MkubnylrbBrQMx1IkgS4ydzuiNHO0uYWtBPwCzp0gexPW6i1sQ4vzAkusJFjO2WNPTZOYdhuXuLYInMLEgWB3vcJdB2SK7qby1tFgBAu4mwkXkjUD7JGE4e14a5zi0AgOLhYazHMgQfVK4viGueO5pd0Mobv05+numqlBrKbH5wahJDmukkbaERaNzuEktaZV+xD6rKbnGmSQRlBiBt1+6DsI45SC2XOBgagkSPTbogA54bAsSTJsJ1tvF0dB2Yuc9xbeDAjaBp5CwT6DbYmo5xkHUC+/8ABYeyXw7ilTDvD6bjTe06jXqDzHRIdkDZzeODzII0g8jCbqgOuDeNDuBAgcz06JoJI712c44zGYdtVpGaAKjf0vi4+46Kc5i4x2J7SPwVcE3pVoa9umhs8dRPqJXbSJAIuDcHYg6FVZkNU3wm+McYFGlMw5xyt8yNfTX2Tr2Klx2F76qJPhaCBy1kn+clM3oqPZFp4zD6ARA1Ei++m/7qr7TYgEDKNWx5yVoaOAFOwgt6hQcdw8PxVGAIDXOI28JEfNwWco/ybYpVIg4IDA4ZoLM1R8uImBJA18rCFS8LNTEYt7qpLnSD0DSLADYdFssfwzvDlN4GvU/6VUcGML31Y/20gf8AuBcB8yFWNkzMJ254t32Jc0Hw0BkbykfG71NvJoWfovAIdlzRBKXVBIcdd3O6m+vqm6Z2Hz0vCrsnrofxFd9SJyiZ0AHuo5pAATY2Mp6nTZkcXSHSY5JWHLBMh0OHhtJ8klob3sRWrAw4N0t/tNVSc0m2a9kqpUkAAQGjQpuJbrB5KkLsL18+q0HZPGiliKTiA0Z2eLleD7yqirVpgABs6SfLWE2ap0B8JMgcr2UO5FrR6XBRKh7McfZXwzHT4gMrhyc0CfsgsNGtnBG1P6gnb1iU7Qw4qF5OgBOsG17bTCS17cjjYmdDyj4vlzTtNndsJHiL2BsEaFxaZHWy6mc0ehNBrjUabR8IOwA8M9NEGw5hc9xIBhoHOxmE3mLWw4RcDrG9/I+qKvRl8U22idZtOs+yVDZO/wD7Be9rXuzAD4ni8gdNNAJ1so9DI2qXZswE3c2SeRyn3uolaxGxgHX2Unh+KyiGtD3GbETtHn89kcaWgu2PV2aES0QS0uI8V9mj4d0wzCuJuYaLukwPrc2NtbJ6rTdmIju8rYIkmf1EG4k9E3+XDm5i4NBsMzgXTvA1gJWMJ1VrXAtbmDCb3giwgjb/ACm64cDmjKDcR8NxNtY8kvD0S52VhjYlxgSTEfy6eq4HKXsqOhzMsAfCQZJtrNxtuZTchUCjj5a4GJkEHfawMWC6l2A7Vh7W4eq4Z/8A053j+0HSLGB0XJHYQhzQSJcARcE6kCeXqp2AxRp1BUEtLCPR2ug21SdLoW2d9xtQhhLfigged4ULgzS0Brx4hzUHgfEX4qnTrGBkkOaDPjgAmeUaea0BYHD+WQ97GtaGsbR5KLhKYNQk7D6kT9ApryYg6hR6JAJG8FX/AJZH+kO0GTJ5krDfi0IoUyDHjiOYg689JW/Y2AsF+LLv/DMtfvBB5eFyzijSRyui7aTeBHOLp3uyAJbAcYnV1uQ2TDTp5pwBzpM6GPMq2hDZeA47hSKFdzBNvDBAdsYOg9Uh9AN1lwESRzPVNvomxOjuv1R2HRLfQBf4nAgjMS3STskHBtESRDidDmcAOYTTwNCdDr0lG+r45piJsB09d1CTHaHaNAOJbSBdlkyREhRzmDjYDprCIBzXkTlJuTP3COqzLcuBJEhUux9otuF8efSZlDokz8gPsjVOyoYtZBRSKtkjGUWEMyw3M1mYNJPME3NjYW6qMWFr4EnLf2PLZLrYUeHKT4gHX8nE/NpSG1yHhxuSDudZ/cLRdGYp1QOeCeUR1sFLp0y1+ZrSGCG3N7tBNxvv6qNhKM5nH+0t9yZTlHGuc2o20OJqE7yLeST9At7IrhMuFzmPlfT+dEMHihTeSJ0I0BJBsVOZhctJjmxmc5tzfQZtFW1KW/QH3TTT0DVFw+m57QA4TaGi7i03kujaGghRoaw5YE5jIHic3LIjNoROvkmsG7MfET+m1rROv2S6zO6LRvEz52UVRWgVRUYQ8DIKoiReQfoU1WphpHikjWUt733bmgNFhqBm5ToooaPdUiWyU6uw/CzKSI1Opi9ojlvqjbWcQWkCTrOpjrzt9eaZoiSGj56JzGuJDTAGUFvOY+2seaKBMuOynal+ErNfmJZIFSnJhzY1jTMNvJdw4bjmVabX0zmY8AtPMH6LzrUo+EOGlgfMybegXQfwy7RVG1vyjzmZDiy12n4iJ3BkpumT0dTe1R6lITO5j6qQDZRaJmoRyj7qb0xtbRIcI9lgPxUzHDsjTvBP/Fy3+LHhK51+JVZwpU8pgOc5rhsRAcPm0Jx6BnNTSktEX+SQynczpf3TrSQLWifVCnTlrqh0BnLzkgIKCY8ubkbeJ8r39UgYeaZcXAEWDdz5ICqNAIJOs/ZI0JOtk90SLZVAOkgiCg+kQCY+ExfUWRYatDrtDhMwSQJ8xdScRQd4ZI8QL7a+RJUtlxIFR0b+adxLBDYsep1TbcPMDclKr4MsJBiyehMOnUEXRqO1qCriieTP/9k="/>
          <p:cNvSpPr>
            <a:spLocks noChangeAspect="1" noChangeArrowheads="1"/>
          </p:cNvSpPr>
          <p:nvPr/>
        </p:nvSpPr>
        <p:spPr bwMode="auto">
          <a:xfrm>
            <a:off x="63500" y="-1081088"/>
            <a:ext cx="2019300" cy="2266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230" name="AutoShape 6" descr="data:image/jpeg;base64,/9j/4AAQSkZJRgABAQAAAQABAAD/2wCEAAkGBhQSEBUUEhQVFBUUFxQWFhYYFxcXFBcXFxQVFRcXGBQXHCYeGBkkHRUVHy8gIycpLCwsFR4xNTAqNSYrLCkBCQoKDgwOGg8PGiwkHx8pKSwpKSwsKSkpLCwsKSwpLCwsKSksKSwpLCksLCkpKSwsLCwpLCkpKSkpLCwsLCwpKf/AABEIAO4A1AMBIgACEQEDEQH/xAAcAAAABwEBAAAAAAAAAAAAAAAAAQIDBAUGBwj/xAA+EAABAwIEAwYEBQQBAgcBAAABAAIRAyEEEjFBBVFhBhMicYGRMqGxwQcUUtHwI0Lh8ZJigiQzQ2NyotIV/8QAGQEAAwEBAQAAAAAAAAAAAAAAAAECAwQF/8QAIxEAAgICAgIDAQEBAAAAAAAAAAECEQMhEjFBUQQTYSJCcf/aAAwDAQACEQMRAD8A7HCKEpEFkWgiEEEE2ICKEaCQxJQhKRIAJBBBAwIiEaCAEoJSBQAmECEEEAFCEI4RwgBKEJUIQgBMIkuEMqBBQglZUMqQxKCXlQDUwEIJyyCAFIgE2cQEQxHRAh0hFCb748kXfHkgB2EITXeO5IZnJWMdhBM+JIqvLdSiwJMJt1Zo1IVfUxRO9lG7xZuZosbLf82zmi/NN5qolAlQ8tGn0lw3EN5hK70c1RF/VKbVIS+4PoLo1hzQNcKBh8YDZwU9jGnRaxly6MZQcewvzARfmU53YQDFWyRr8z0Q/MHknsqGVADHfO5Id47kn4QCdAMZnoQ5SUEqCyNkdzR9yeafRhFBYx3B5oJ+UE6HYeVABGgmICJGggAIIio+NxgpMLnaBIA8ViwwdeSrX1STdU1PiDqtTMTqdJ0HJWRqLBzs6Y46FvKRKTKOVk+zZIMlJhGjAUsoT3aPKlEIQpoobTtLFluiTlTdRqTbjtC4p6Zd4TFh467hPhZyhXLHAgq/o1w5oIXViyc1+nFlx8H+DqCSjlbGQEESMJgGgiKCQg0YRIJjDQRIIsBSCCCYBIIIpQAcrJdpuKg1O72brf8AuP7LT4rEZGOef7Wl3sJXFqnFnVKhLjcuJO4vBB9FMtoqDpmnw3EQKgAiDMx8lo2OsFzvC8Q8bTuPbqtzgsVmAC53GjpjKyag5JmEvMoNUGxqeyJDUeZACnBApvOUUlRZSQZKbel6ogxQ0URn6qZwnFQ/KdHfXZM1GJh9QNIkgJRbjKxTSlGjUISkUnyARuJS16R5jAgEEAgAIwUSCBCkEEExgQQQSAUgggFQBFEgQggCn7X1MuBxB/8Abd87LhdJ9/Zd17W0i7A4hrdTSfHoJ+y4VQ5IBFtw53i6i/npaFsuFVYHXl6lZHh9EDK4nn7jmtNw2pF4Gv8APssJHRHRoGVpgFPHRV+HqydP2UwPWDOiJIY+ycpiVFzqFU7RNYYAkx5JIpovmtnZBzFjMb2uqGMvhb5RPUE3PokYTtMTq4+v+USkvA1jZssqS+pCr8Hj2uFz8x5pjjGOysJh8CLhs6mLAkFZSlrQ1G3RA45xtwdlY4NgXPL1THBqTa7XOdVMtMHxNYL6GXSTvsFWYgtEufJDdNJ0kucTpMc+WqbwfF84Dm0YFodLHuAIcbWtoZTcJONlSq+KezovDOJ0qdMNNYEAxJc2R02kX1AVtTrhxIG2qynZNjAC1zWmRMkCeR1votJQrBrGgkWaB8l1YW2kcGaPGRKKAKjjGs/UE6yoDoQtzAcQRSjQINGiBQlAw0EEEAAlGESNUARQQJQQAziqOdjm/qaW+4hcHw+Eyve12rXFp6ZZC76VxrtThe4x9ewAc4PbyIeJ+spMceyGIDbdQOit+G1bDe/0ELPd/eIJEiwEm/QK2wGNDTER8r6aarGR0RRtaVINEBOEKvw3EHOAy03O5k+EemaD8kT34ggwGN0iSSR6C3zXOzpih7HYogFo+I291X/k+7Ae9rnScrZFibnQ6j91AxhxAJDjIJ1ATZo1HiHPf5ySSDYiSbKas2poVxTi9PNlJzPOzAHGwmC4wBA2Cb4dQFR5Y6Wka2v76eqmU+zNKWuymW6bdOpUp2EuIMAb6ABU+KriEeW7I4w+UOa0uBHiETByuifotJVYKlPK7cQdj/gqtpMBgNFmwHO53zQPWCprasFFJsVFHT4aaYNN0OB57xv5o2YIU9MrR/Oau6tIOEH/ACmRhBoI9gsZNrRpS7ogYV7h8Pv+yxXbPiOIp4pze9eGOAe0AkAA7W5EELo7cJF1ivxIwU9y4CSM7TA8iPut/jalXs5Plq4X6MezjlcGRVqf8irfhv4gYqkfjzjk791nXYZw1aR6FIhelSZ5W0dm7M/ibSrEMq+B556HyK3VKqHCQZXmBpXQ+wHbxzHijWMtNmuO3QqJKuikzsCCbpVMwkJxQWBBBBACkEEFYgIIIJDGcVXyMc46NBKwOJ426rUJfQa9mkmC4jyNo6LdcTpZqTxzH0usbhqAFQDoVjk7o7/iRg02+wsDw/DOY59FoEyDEggibRsqh2AFMiABN568pVpxZ9PDObkmXmHNHLUvPkir4cFlwdj/AD3WRrKK7HOH1bQddFPY7eFBpPAAHQXHSye7xSwRJqNDlGfgx5J+g5O1MOXRDi28mEuJomRG4C1sw8iQPZPUeGAfFc7XJj309FZhtk1Xr5R1uqUUjPlekQ8SwMA6qO5xBFrJvidcgBxFtzy6qtxfaKm0R8TuTbn2Sf4aJaNBSpZhayKo2LnyWVpdp3tPipua3Yk/slYntM0loLrzJH0Wcyl/01YuE1hKbXYgNcAQQ6xvEKBhOOMIF9f9+il0KzW4mm8mNQT0c0jVKDpoyyJuLRc1uA0XCCxp9Asj2i/DKlUaXURkd00PmFuKeMY7QhPyvQT9HmNNaZ5s4lwx9CoWVBBB9D5KMHQV2j8QuzLa9EvaPGy4P1C4sQtYuzGSo7V+GnaY16GR58dOx68itwCuBfh9xQ0cay9n+E+ey71TdIBUNU6LXQuUSCCQxSUmqbpAS5VCQpBJRygA1l+IYHu6o/STboDb5aLUKJxHCd4wjfY9VE42jfBk4S/DJuwGeo4u2EBJqVcwjeIPopMEOlwIOhI+42KbfgR4ntcSeRAEALnO+btFW+qWnnuAfPRPfmJEkR9ky74iI3I99iUdRljHl/tSyUTMPXspeHxN/wCc1RYKqdD1F/JTWVtxqffZIpF931lFqVBqTAUQ4zwHoLjrEz8wstxPjJc4gOsBH+/ZHYKjU4zizGtNxyj32WRxtcGq4AADYARcidlXDEkkBxi4nmb6a30KXVf4h0Ec9LgkqqBS8RJNLHVWiHHw2BBEgSLEfL3USpQAJv4vmDMapVSvmGUC06+UZfokfkXnYnWZtMnVTotY8jXRF/OPaff7LQ4bHms1jATmJDR5HT2VPiuDPygugDW3IKdwmkGFpJ/uHl4SN/mlJxaszSlBk2vhq+EcCSR6mD0K3/AeKitRD+l/NUnbjHMNINBBcYTvYvDH8vfckhXH+ZUjo+S/u+N9klTsv69QPaRtC4uzsma+NrUm2DXe0rslOiWgyuUv7TjC8RruiQSB7Lqje6PCdeSBxPgH5KvSvfO31uF2McSyUmugmwXHuO9pG42tTytIOdsTqJIsux4fAB9JodyCHY0SqWOzAHmgjp4QARyQS2FEIcU7uix0EyBproE43jIyZoI6bpuhw8VKDA79I+gUhvCmBuWLKyAzxMGI3UqrUIbIUehw1jdABClwgZXMxtTISW3vAnYaIzjT3YJBBOyn5RyRGmOSQ6M3iy8guDSSACesa+sKmrdomBryNSIg+S1j+L0u8NJjmuqQSQ2DlAt4iNPVZLiHAvGdgbhYzi0rOvBkT/mQ0ypmgjcD5xdPUgRrp/v7KDU/pkN5W9E87FSd95E9Fmatjj2C9tQSB1Nj9FHNY5xtYj1G/shUxdjOmnrIP88lExOIuTPJ/vaPZSXElPxGZpj+8DMOoMHXosljw7vi0fEDHlc/utHgMazNDhHhLT13n+c1U8UokPzNkh2+0DmfZOOmOWyRguzRqeMvLd7R8pU6nwNrP+rnOqf4ZVd3YDobAA1vp8tFKOAdUacrhNxbYhZ82bQfHoQzDUmAEgNjbU+yj1+I0w6Bc8t/8KLi+F15s4RvN/WPJWPCeDBgDnnOTFzb6Xjopk9GnObf4N4yXMiAOXW08lT0pcWsbrn8Ma6CLdSrvi7y0gtb4Ry2vt81H7C4TvsY+qR4aQ2sC8yBpaYzH2TxwtHLky8WP8P7J1qrwasgdbkrfYPCimwNGgTibxWLbTaS4gQuuMFEw+R8uWbT69ELtDxJtGg95OgK8+YvEmo9zzq4k+5Wt7e9sfzLjTpn+m3U/qP7LGLogvJ50nbou+xuBNXGUxEgHMfRegqDYaAuZ/hT2eIBrOHxWb5DddPWcnbs0SpAlGilGkMRQZDQOgTiSCjVkhyjlJVfxvjlLC0jUqmBsB8TjyA3QBJ4hxGnQpuqVXBrWi5P06nouU8a7dYvHVO5wjXU2Tt8ZA3e/Ro6Kj7Tdr6mMq5iSGNIys5a3jc31Ujsh2uZhi5tVkh5EvaJcD1k3WkI+zOcn4Og9h+zX5Wic5DqlQ5nuHyAJ1Fz7q9x2CzstZwu09UXCsayrTa+m4Oa4WINv9qaqaFFtbOf8cYcuYg2s4aQQqMYwi+kW30O/muj8Y4R3gJbGbcHR3n16rm3HeFVGuMZhGx1b/hcbhxe+juWXmrXY2/iofOUwACR1d+ySzGy5hefDp1vYfzqqSs0tmdCNQL/AMmEzTxVxEzG/uq4ehrLXZoKt3OJIgty66H4YnmnsVxPu2tZIMQJ0EHmPRUAr5gbxrb7/QKFVxokXNgL9Qksd9jeWkbbD8UkhrTJJ0O4AJ9dfkrHB42WktkBr8vVxIEnposHhOMnoDBAO4EXj/iLK74dx9jQRJE67gHYidT0USxejSGc2D6rWsJJknrB5aqI3i7CPFv4dfKCs/W7SNg5nAgzIA8QJzaAWN4Cpjx4yCBpqP7Y0i29zfyWX1Nmr+RFGm4tj2im9xcfDI1O9tPXX91Z9lu1uFo0BTp+biQQ5zzqSuY8TxlR51hosBNzfUndMUsYWZSHGxv5LphhqJwZc3KX4db4t+JbKdgx5PlA91z/ALQ9tq+JsTkZ+kb+ZVW3i7s0mS03AJmD5lLGJYT4mAzYHQgrVRrtGF2V8q87Kdm3YusBHgBGY/ZM8O4VTqVA0vygkTMRHQrt/ZzglKhSaKcRGo36yiU/AKPssOGYFtKm1jRAAhTEgJQWZoGggggABCUh7w0EkwBqToPVYTtF+JtNrXtw5BIECoR4S7k1ouf/AJaLQhujT8e7T0cK3xul5+Fg+I9TyHUrjnbLjdbF13OcWllOQ0NPhaCY9SbXUXHcTdXc7v3yB4jzM6NB57xO6q6pIc0MM3kDXU7zuqgvJEmBlUQZsY0InN5H+06JvvRmuDrcE6jzRuBcCXggBwBcBoeRKQSCYJNtDG38+q00I0PZLtg/A1BHjpuIztPzLf8Aq+q7bgseysxtSm4OY4SCP5r+y85BlgZBv622I13Wz7FdqRgqjqdSXU3xmIMhpB+IDfeeadok7FmUXH8OZVEOHkdx/OSdpVQQCDINwRuCnAVLVjTro59xzswW7W2Ox6j9lkcXwEtdOoO9+S7dVoB4IcJB/nosvxns+WyR4meWnnGnmuWcZQ2ujshNT1Ls5TX4bGg1uDf7quqYFw005roOI4QSYiBMtdNvKFWV+EkXNhef0pRylyxGTGBJFjr0Sm4I7zqYPULTUMFlAMQOo25zqnX4QGwgnXy/lkPKJYTO0eHOJAAOyuOHcOZVL6cXcxzAdYdEgj1ATvEHGlRcdyGtk6hL7OYYjKfI+uqjk5KynFLRi6RDXQ4SQTI8rQgKgBPhmdAZgSrftdhO4x1SBAcQ9vKHjN9ZVO9pJ5brrW9nE9aFtpSYsABPmlUaYPxOidE02lJAJjqdE5TqQcwbIb7KmIXTc3IQG5jz5LXdju3b8O4NfJotEFusdQscKzgTbWJS6eJIIuI5bKXGxqVHpHBYttVjXsOZrhIPQqQCuQdgu2po1BRqn+k/4T+kn7LroNli1RpdipQRIIGcX7T9rauNdoW0A8gMBABDbkuO50k6Ceay3eEP8GVwDpgbuF5jdo0BR4h4PhJkuAGYwA0l0mLSRa6bY4NzhjrFuUui06mNxyW6RmLq1HEjMJc45YiQBsBsD5c05SwbyKhaIDQA50+HWwNiZtogahDWNqNAaJJgQ87y7kNvJGMEalOpVZlpMbYCSQ4yJETaxF/RNe2QyC4HI0HqRcW0/t6wl1qxf4BoImRHIeyD8Pmc1rMrib+E3bzzOICaFMwTmANwflum6BNiq2em494LzF/L9ipTcdLIgT4fF/cA3ryuo1eg2Be4tIM3jQD7pOGrQSPYzGn36dUdoa7Ondgu1ZH9DEPGwpE21uGctNPbkugZlwAVYMu0EA8xFhaZC6p2H7V/mmmlU/8ANptBzfrZYZujrgH3TTtENUa1tVPtfKgkQlsqp0JMr+J8CsXUhI/R/wDn9llcY6JERzBEedl0SnUlQ+J8DZXE/C7Zw+43XHkw+Ynbiz+JHNnxFgEVCnJ0V1W7PeKAWG5Fjy1tCiV6XcyCL8vv5Lkal5R2qUX0zN9pDmqUqLeeZ30C13A+DwG9IWe7NcNOIxb6jvhbaVuOKY9tCnAjM61Nu5OmYj9IXbjx6Rw5cm2YT8Ru7qtpV6RkeKk+0EEeJs//AGWLoiYJO9x05rd9rMO2lgAz+6o9kf8AbJcf5zWCGUO3IiI3lbtVo54u9izUY1zgBmk+E7pNPMQWiwGoSq5cYtGUAdfVILiLTrrCEDFZSGTJBJ05hIeQRAHK6lYenTmajjEiBqeqOjlJyMneS6AEcgoVgHNI/qh0QQ0jY9V2j8PONHEYNpdd1MlhPMN0PsuKl7mlw8IyDQaEfdbX8IuIBtZzC/4wfDtIMyPms5ryXF+Drko0mUFmWecnta1tMVKbw0guJOr3RYN5NuL9dLKNDTMgtl1hIEDy5p/GcWe6r3jxNgGzsI8MD1UIVrSRmJO5v5SumKb7Oeyx/MkubnylrbBrQMx1IkgS4ydzuiNHO0uYWtBPwCzp0gexPW6i1sQ4vzAkusJFjO2WNPTZOYdhuXuLYInMLEgWB3vcJdB2SK7qby1tFgBAu4mwkXkjUD7JGE4e14a5zi0AgOLhYazHMgQfVK4viGueO5pd0Mobv05+numqlBrKbH5wahJDmukkbaERaNzuEktaZV+xD6rKbnGmSQRlBiBt1+6DsI45SC2XOBgagkSPTbogA54bAsSTJsJ1tvF0dB2Yuc9xbeDAjaBp5CwT6DbYmo5xkHUC+/8ABYeyXw7ilTDvD6bjTe06jXqDzHRIdkDZzeODzII0g8jCbqgOuDeNDuBAgcz06JoJI712c44zGYdtVpGaAKjf0vi4+46Kc5i4x2J7SPwVcE3pVoa9umhs8dRPqJXbSJAIuDcHYg6FVZkNU3wm+McYFGlMw5xyt8yNfTX2Tr2Klx2F76qJPhaCBy1kn+clM3oqPZFp4zD6ARA1Ei++m/7qr7TYgEDKNWx5yVoaOAFOwgt6hQcdw8PxVGAIDXOI28JEfNwWco/ybYpVIg4IDA4ZoLM1R8uImBJA18rCFS8LNTEYt7qpLnSD0DSLADYdFssfwzvDlN4GvU/6VUcGML31Y/20gf8AuBcB8yFWNkzMJ254t32Jc0Hw0BkbykfG71NvJoWfovAIdlzRBKXVBIcdd3O6m+vqm6Z2Hz0vCrsnrofxFd9SJyiZ0AHuo5pAATY2Mp6nTZkcXSHSY5JWHLBMh0OHhtJ8klob3sRWrAw4N0t/tNVSc0m2a9kqpUkAAQGjQpuJbrB5KkLsL18+q0HZPGiliKTiA0Z2eLleD7yqirVpgABs6SfLWE2ap0B8JMgcr2UO5FrR6XBRKh7McfZXwzHT4gMrhyc0CfsgsNGtnBG1P6gnb1iU7Qw4qF5OgBOsG17bTCS17cjjYmdDyj4vlzTtNndsJHiL2BsEaFxaZHWy6mc0ehNBrjUabR8IOwA8M9NEGw5hc9xIBhoHOxmE3mLWw4RcDrG9/I+qKvRl8U22idZtOs+yVDZO/wD7Be9rXuzAD4ni8gdNNAJ1so9DI2qXZswE3c2SeRyn3uolaxGxgHX2Unh+KyiGtD3GbETtHn89kcaWgu2PV2aES0QS0uI8V9mj4d0wzCuJuYaLukwPrc2NtbJ6rTdmIju8rYIkmf1EG4k9E3+XDm5i4NBsMzgXTvA1gJWMJ1VrXAtbmDCb3giwgjb/ACm64cDmjKDcR8NxNtY8kvD0S52VhjYlxgSTEfy6eq4HKXsqOhzMsAfCQZJtrNxtuZTchUCjj5a4GJkEHfawMWC6l2A7Vh7W4eq4Z/8A053j+0HSLGB0XJHYQhzQSJcARcE6kCeXqp2AxRp1BUEtLCPR2ug21SdLoW2d9xtQhhLfigged4ULgzS0Brx4hzUHgfEX4qnTrGBkkOaDPjgAmeUaea0BYHD+WQ97GtaGsbR5KLhKYNQk7D6kT9ApryYg6hR6JAJG8FX/AJZH+kO0GTJ5krDfi0IoUyDHjiOYg689JW/Y2AsF+LLv/DMtfvBB5eFyzijSRyui7aTeBHOLp3uyAJbAcYnV1uQ2TDTp5pwBzpM6GPMq2hDZeA47hSKFdzBNvDBAdsYOg9Uh9AN1lwESRzPVNvomxOjuv1R2HRLfQBf4nAgjMS3STskHBtESRDidDmcAOYTTwNCdDr0lG+r45piJsB09d1CTHaHaNAOJbSBdlkyREhRzmDjYDprCIBzXkTlJuTP3COqzLcuBJEhUux9otuF8efSZlDokz8gPsjVOyoYtZBRSKtkjGUWEMyw3M1mYNJPME3NjYW6qMWFr4EnLf2PLZLrYUeHKT4gHX8nE/NpSG1yHhxuSDudZ/cLRdGYp1QOeCeUR1sFLp0y1+ZrSGCG3N7tBNxvv6qNhKM5nH+0t9yZTlHGuc2o20OJqE7yLeST9At7IrhMuFzmPlfT+dEMHihTeSJ0I0BJBsVOZhctJjmxmc5tzfQZtFW1KW/QH3TTT0DVFw+m57QA4TaGi7i03kujaGghRoaw5YE5jIHic3LIjNoROvkmsG7MfET+m1rROv2S6zO6LRvEz52UVRWgVRUYQ8DIKoiReQfoU1WphpHikjWUt733bmgNFhqBm5ToooaPdUiWyU6uw/CzKSI1Opi9ojlvqjbWcQWkCTrOpjrzt9eaZoiSGj56JzGuJDTAGUFvOY+2seaKBMuOynal+ErNfmJZIFSnJhzY1jTMNvJdw4bjmVabX0zmY8AtPMH6LzrUo+EOGlgfMybegXQfwy7RVG1vyjzmZDiy12n4iJ3BkpumT0dTe1R6lITO5j6qQDZRaJmoRyj7qb0xtbRIcI9lgPxUzHDsjTvBP/Fy3+LHhK51+JVZwpU8pgOc5rhsRAcPm0Jx6BnNTSktEX+SQynczpf3TrSQLWifVCnTlrqh0BnLzkgIKCY8ubkbeJ8r39UgYeaZcXAEWDdz5ICqNAIJOs/ZI0JOtk90SLZVAOkgiCg+kQCY+ExfUWRYatDrtDhMwSQJ8xdScRQd4ZI8QL7a+RJUtlxIFR0b+adxLBDYsep1TbcPMDclKr4MsJBiyehMOnUEXRqO1qCriieTP/9k="/>
          <p:cNvSpPr>
            <a:spLocks noChangeAspect="1" noChangeArrowheads="1"/>
          </p:cNvSpPr>
          <p:nvPr/>
        </p:nvSpPr>
        <p:spPr bwMode="auto">
          <a:xfrm>
            <a:off x="63500" y="-1081088"/>
            <a:ext cx="2019300" cy="2266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2232" name="Picture 8" descr="http://t2.gstatic.com/images?q=tbn:ANd9GcTv25xXBCLm8r4sffDKacVhd5FnVhNfjjLTtLPoBeM8NcRE8E5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14744" cy="2833036"/>
          </a:xfrm>
          <a:prstGeom prst="rect">
            <a:avLst/>
          </a:prstGeom>
          <a:noFill/>
        </p:spPr>
      </p:pic>
      <p:pic>
        <p:nvPicPr>
          <p:cNvPr id="52234" name="Picture 10" descr="http://t2.gstatic.com/images?q=tbn:ANd9GcTddL88KqSNisdYLZZjjHj2_QzG7Entqr9fyNz0gSRZ3gyw3d2EX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8480" y="2643158"/>
            <a:ext cx="5195520" cy="421484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786182" y="120544"/>
            <a:ext cx="521497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В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2005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году общий тираж в России, по словам самого Акунина, достиг 11 миллионов, а за границей — более миллиона. В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2006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году Акунин стал первым российским писателем, книги которого начали издаваться полумиллионным </a:t>
            </a:r>
            <a:r>
              <a:rPr lang="ru-RU" dirty="0" err="1" smtClean="0">
                <a:solidFill>
                  <a:schemeClr val="bg1">
                    <a:lumMod val="10000"/>
                  </a:schemeClr>
                </a:solidFill>
              </a:rPr>
              <a:t>тиражом.Общий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тираж произведений Акунина в стране пересёк тогда отметку в 15 </a:t>
            </a:r>
            <a:r>
              <a:rPr lang="ru-RU" dirty="0" err="1" smtClean="0">
                <a:solidFill>
                  <a:schemeClr val="bg1">
                    <a:lumMod val="10000"/>
                  </a:schemeClr>
                </a:solidFill>
              </a:rPr>
              <a:t>млн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экземпляров.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8" y="3000372"/>
            <a:ext cx="3643306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Только в первом полугодии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2008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года было продано 1 </a:t>
            </a:r>
            <a:r>
              <a:rPr lang="ru-RU" dirty="0" err="1" smtClean="0">
                <a:solidFill>
                  <a:schemeClr val="bg1">
                    <a:lumMod val="10000"/>
                  </a:schemeClr>
                </a:solidFill>
              </a:rPr>
              <a:t>млн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266 тыс. книг Акунина.</a:t>
            </a:r>
          </a:p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В </a:t>
            </a: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2010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году Борис Акунин занял девятое место в «Списке наиболее издаваемых авторов по художественной литературе», ежегодно составляемом Книжной палатой </a:t>
            </a:r>
            <a:r>
              <a:rPr lang="ru-RU" dirty="0" err="1" smtClean="0">
                <a:solidFill>
                  <a:schemeClr val="bg1">
                    <a:lumMod val="10000"/>
                  </a:schemeClr>
                </a:solidFill>
              </a:rPr>
              <a:t>России,и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третье место — в таком же списке Книжной палаты Украины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324393"/>
            <a:ext cx="371474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Борис Акунин 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2" name="Picture 12" descr="Dmitriy Emet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2750" y="0"/>
            <a:ext cx="2381250" cy="2476501"/>
          </a:xfrm>
          <a:prstGeom prst="rect">
            <a:avLst/>
          </a:prstGeom>
          <a:noFill/>
        </p:spPr>
      </p:pic>
      <p:pic>
        <p:nvPicPr>
          <p:cNvPr id="51214" name="Picture 14" descr="http://t3.gstatic.com/images?q=tbn:ANd9GcRukoNPxSiX3SgLp7LmQvI_TJxaC2q6dM1vmZK17PnD-XyFNSnia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627145" cy="3643338"/>
          </a:xfrm>
          <a:prstGeom prst="rect">
            <a:avLst/>
          </a:prstGeom>
          <a:noFill/>
        </p:spPr>
      </p:pic>
      <p:pic>
        <p:nvPicPr>
          <p:cNvPr id="51216" name="Picture 16" descr="http://t2.gstatic.com/images?q=tbn:ANd9GcRVWLlcFF_bk4CtNWZAsUSLusDgl_F2Bd6xLN-Br2-bfqd9Z-vBx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2723" y="3357562"/>
            <a:ext cx="3101277" cy="3500438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51218" name="Picture 18" descr="http://t1.gstatic.com/images?q=tbn:ANd9GcQEGbEh9XELUvAyibfTXzgq3SAUPHLfxr5wm6Rchrvxkzafx_cIm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3786190"/>
            <a:ext cx="2786082" cy="3000396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</p:pic>
      <p:pic>
        <p:nvPicPr>
          <p:cNvPr id="51220" name="Picture 20" descr="http://t2.gstatic.com/images?q=tbn:ANd9GcRKVrsn8uOsh3KR8K3eEDpC4IO8vAY0dmscoltDRgepJpX6FgY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1680423"/>
            <a:ext cx="2062165" cy="3248775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</p:pic>
      <p:sp>
        <p:nvSpPr>
          <p:cNvPr id="14" name="Прямоугольник 13"/>
          <p:cNvSpPr/>
          <p:nvPr/>
        </p:nvSpPr>
        <p:spPr>
          <a:xfrm>
            <a:off x="3714744" y="291092"/>
            <a:ext cx="292895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В России суммарный тираж</a:t>
            </a:r>
          </a:p>
          <a:p>
            <a:pPr algn="ctr"/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6 000 000 экземпляров! 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5140" y="2130974"/>
            <a:ext cx="24288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Дмитрий </a:t>
            </a:r>
            <a:r>
              <a:rPr lang="ru-RU" dirty="0" err="1" smtClean="0">
                <a:solidFill>
                  <a:schemeClr val="bg1">
                    <a:lumMod val="10000"/>
                  </a:schemeClr>
                </a:solidFill>
              </a:rPr>
              <a:t>Емец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143116"/>
            <a:ext cx="5681265" cy="1477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Спасибо за внимание…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Определение «массовой культуры»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МАССОВАЯ КУЛЬТУРА - понятие, охватывающее многообразные и разнородные явления культуры 20 в., получившие распространение в связи с научно-технической революцией и постоянным обновлением средств массовой коммуникации. Производство, распространение и потребление продуктов массовой культуры носит индустриально-коммерческий характер. Смысловой диапазон массовой культуры весьма широк - от примитивного китча (ранний комикс, мелодрама, эстрадный шлягер, “мыльная опера”) до сложных, содержательно насыщенных форм (некоторые виды рок-музыки, “интеллектуальный” детектив, поп-арт). Для эстетики массовой культуры характерно постоянное балансирование между тривиальным и оригинальным, агрессивным и сентиментальным, вульгарным и изощренным. Актуализируя и опредмечивая ожидания массовой аудитории, массовая культура отвечает ее потребностям в досуге, развлечении, игре, общении, эмоциональной компенсации или разрядке и др.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/>
              <a:t>Возникновение «массовой культуры»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/>
              <a:t> Массовая культура сформировалась под влиянием таких процессов, как: секуляризация культуры, урбанизация, распространение рыночных отношений на область культуры, становление системы всеобщего образования, технический прогресс. Таким образом, появление массовой культуры, как формирование массового общества, связано с глобальными социокультурными сдвигами, а не с внезапной порчей вкуса большого числа людей.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 eaLnBrk="1" hangingPunct="1">
              <a:defRPr/>
            </a:pPr>
            <a:r>
              <a:rPr lang="ru-RU" sz="4000" b="1"/>
              <a:t>Основные направления и формы массовой культуры</a:t>
            </a:r>
          </a:p>
        </p:txBody>
      </p:sp>
      <p:pic>
        <p:nvPicPr>
          <p:cNvPr id="23556" name="Picture 5" descr="1081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98500" y="2216150"/>
            <a:ext cx="3556000" cy="3302000"/>
          </a:xfrm>
        </p:spPr>
      </p:pic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/>
              <a:t> Массовая литература</a:t>
            </a:r>
          </a:p>
          <a:p>
            <a:pPr eaLnBrk="1" hangingPunct="1">
              <a:defRPr/>
            </a:pPr>
            <a:r>
              <a:rPr lang="ru-RU" sz="2800"/>
              <a:t> Популярная музыка</a:t>
            </a:r>
          </a:p>
          <a:p>
            <a:pPr eaLnBrk="1" hangingPunct="1">
              <a:defRPr/>
            </a:pPr>
            <a:r>
              <a:rPr lang="ru-RU" sz="2800"/>
              <a:t> Реклама</a:t>
            </a:r>
          </a:p>
          <a:p>
            <a:pPr eaLnBrk="1" hangingPunct="1">
              <a:defRPr/>
            </a:pPr>
            <a:r>
              <a:rPr lang="ru-RU" sz="2800"/>
              <a:t> Мода</a:t>
            </a:r>
          </a:p>
          <a:p>
            <a:pPr eaLnBrk="1" hangingPunct="1">
              <a:defRPr/>
            </a:pPr>
            <a:r>
              <a:rPr lang="ru-RU" sz="2800"/>
              <a:t> Дизайн</a:t>
            </a:r>
          </a:p>
          <a:p>
            <a:pPr eaLnBrk="1" hangingPunct="1">
              <a:defRPr/>
            </a:pPr>
            <a:r>
              <a:rPr lang="ru-RU" sz="2800"/>
              <a:t> Индустрия развлечений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/>
          </a:p>
        </p:txBody>
      </p:sp>
    </p:spTree>
  </p:cSld>
  <p:clrMapOvr>
    <a:masterClrMapping/>
  </p:clrMapOvr>
  <p:transition spd="med" advClick="0">
    <p:blinds dir="vert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Массовая литература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/>
              <a:t>Массовая литература – понятие не только литературоведческое, но и социологическое. Оно касается не столько структуры текста, сколько его социального функционирования в общей культуре.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/>
              <a:t>Самое распространенное определение массовой литературы – литература среднего качества, предназначенная для массового чтения, главная функция которой заключается в развлекательности.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/>
              <a:t>В основе массовой литературы, как правило, активный герой, участвующий в захватывающем и опасном действии, борющийся за восстановление разрушенного миропорядка. Это сближает массовую литературу с фольклором, например со сказкой.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/>
              <a:t>Смысловой диапазон массовой литературы весьма широк – от примитивного китча до сложных содержательно насыщенных форм. массовая литература отвечает потребностям массовой  аудитории в досуге, развлечении, эмоциональной компенсации.</a:t>
            </a:r>
          </a:p>
        </p:txBody>
      </p:sp>
      <p:pic>
        <p:nvPicPr>
          <p:cNvPr id="24580" name="Picture 7" descr="rowl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29999" y="1600200"/>
            <a:ext cx="2675001" cy="4533900"/>
          </a:xfrm>
        </p:spPr>
      </p:pic>
    </p:spTree>
  </p:cSld>
  <p:clrMapOvr>
    <a:masterClrMapping/>
  </p:clrMapOvr>
  <p:transition spd="med" advClick="0">
    <p:blinds dir="vert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/>
              <a:t>Факторы появления массовой литературы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Можно выделить четыре основных фактора, которые обусловили появление массовой литературы в 19 в.:</a:t>
            </a:r>
          </a:p>
          <a:p>
            <a:pPr eaLnBrk="1" hangingPunct="1">
              <a:defRPr/>
            </a:pPr>
            <a:r>
              <a:rPr lang="ru-RU" sz="2800"/>
              <a:t>Возникновение массовой читательской аудитории;</a:t>
            </a:r>
          </a:p>
          <a:p>
            <a:pPr eaLnBrk="1" hangingPunct="1">
              <a:defRPr/>
            </a:pPr>
            <a:r>
              <a:rPr lang="ru-RU" sz="2800"/>
              <a:t>Коммерциализация литературной жизни;</a:t>
            </a:r>
          </a:p>
          <a:p>
            <a:pPr eaLnBrk="1" hangingPunct="1">
              <a:defRPr/>
            </a:pPr>
            <a:r>
              <a:rPr lang="ru-RU" sz="2800"/>
              <a:t>Профессионализация писательской деятельности;</a:t>
            </a:r>
          </a:p>
          <a:p>
            <a:pPr eaLnBrk="1" hangingPunct="1">
              <a:defRPr/>
            </a:pPr>
            <a:r>
              <a:rPr lang="ru-RU" sz="2800"/>
              <a:t>Технико-экономические факторы.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Lotman u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2786058"/>
            <a:ext cx="3000396" cy="3500462"/>
          </a:xfrm>
          <a:prstGeom prst="rect">
            <a:avLst/>
          </a:prstGeom>
          <a:noFill/>
          <a:ln w="76200">
            <a:solidFill>
              <a:schemeClr val="tx2">
                <a:lumMod val="75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2571736" y="6357958"/>
            <a:ext cx="352942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</a:rPr>
              <a:t>Юрий Михайлович Лотман</a:t>
            </a:r>
            <a:endParaRPr lang="ru-RU" sz="20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357166"/>
            <a:ext cx="6000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Массовая литература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bg1">
                    <a:lumMod val="10000"/>
                  </a:schemeClr>
                </a:solidFill>
              </a:rPr>
              <a:t>паралитература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(от греч. </a:t>
            </a:r>
            <a:r>
              <a:rPr lang="el-GR" dirty="0" smtClean="0">
                <a:solidFill>
                  <a:schemeClr val="bg1">
                    <a:lumMod val="10000"/>
                  </a:schemeClr>
                </a:solidFill>
              </a:rPr>
              <a:t>παρα-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 — </a:t>
            </a:r>
            <a:r>
              <a:rPr lang="ru-RU" i="1" dirty="0" smtClean="0">
                <a:solidFill>
                  <a:schemeClr val="bg1">
                    <a:lumMod val="10000"/>
                  </a:schemeClr>
                </a:solidFill>
              </a:rPr>
              <a:t>около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) — совокупность литературных жанров и форм, обращённых к неквалифицированному читателю, воспринимающему произведение без рефлексии по поводу его художественной природы, и потому носящих упрощённый характер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1214414" y="1072108"/>
            <a:ext cx="6572264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Массовая литература не знает авторской индивидуальности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«искусство комбинации» оказывается нередко единственным обнаруживаемым в тексте умением автора, однако отличие от «природных настоящих писателей» не подвергается сомнению ни читателями, ни самими авторами, которые в многочисленных интервью подчёркивают ремесленный характер своей деятельности.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428604"/>
            <a:ext cx="8143932" cy="56323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Для массовой литературы характерен особый механизм культурного функционирования, полностью продиктованный условиями рынка: </a:t>
            </a: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</a:rPr>
              <a:t>«процесс массового потребления каждой отдельной книги такого типа, как правило, достаточно короток (в пределах сезона — двух), приток же новых произведений всегда велик. Конкуренция образцов, по законам рынка, весьма напряжённая, а циркуляция и смена их — очень быстрые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</a:rPr>
              <a:t>». Условием формирования массовой литературы как явления становится движение в сторону постиндустриального общества, подразумевающее всеобщую грамотность, всеобщее наличие досуга, падение жёстких социальных перегородок, то есть факторы, позволяющие широкому кругу сравнительно малообразованной аудитории обеспечивать массовый платёжеспособный спрос, — поэтому массовая литература в строгом смысле слова возникает не ранее XIX века, как одна из составляющих массовой культуры, сохраняя при этом определённую преемственность по отношению к более ранним формам народной, низовой литературы и литературного фольклора.</a:t>
            </a:r>
            <a:endParaRPr lang="ru-RU" sz="20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676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Массовая литература</vt:lpstr>
      <vt:lpstr>Определение «массовой культуры»</vt:lpstr>
      <vt:lpstr>Возникновение «массовой культуры»</vt:lpstr>
      <vt:lpstr>Основные направления и формы массовой культуры</vt:lpstr>
      <vt:lpstr>Массовая литература</vt:lpstr>
      <vt:lpstr>Факторы появления массовой литературы</vt:lpstr>
      <vt:lpstr>Слайд 7</vt:lpstr>
      <vt:lpstr>Слайд 8</vt:lpstr>
      <vt:lpstr>Слайд 9</vt:lpstr>
      <vt:lpstr>Слайд 10</vt:lpstr>
      <vt:lpstr>Слайд 11</vt:lpstr>
      <vt:lpstr>История</vt:lpstr>
      <vt:lpstr>Слайд 13</vt:lpstr>
      <vt:lpstr>Слайд 14</vt:lpstr>
      <vt:lpstr>Слайд 15</vt:lpstr>
      <vt:lpstr>Слайд 16</vt:lpstr>
      <vt:lpstr>Спасибо за внимание…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Массовая литература</dc:title>
  <dc:creator>User</dc:creator>
  <cp:lastModifiedBy>Пользователь Windows</cp:lastModifiedBy>
  <cp:revision>12</cp:revision>
  <dcterms:created xsi:type="dcterms:W3CDTF">2012-03-19T19:38:27Z</dcterms:created>
  <dcterms:modified xsi:type="dcterms:W3CDTF">2021-11-02T18:12:22Z</dcterms:modified>
</cp:coreProperties>
</file>