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F9CB-1C74-43C9-87BB-A6B33D7B0CFE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29A5-3702-4196-AAB5-19DA6360C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Темы и проблемы современной драматургии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Драматургия «новой волны».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077072"/>
            <a:ext cx="6400800" cy="23904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ckulpturnaya-kompozitsiya-dramaturgi-v-volodin-a-0002701098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6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Александр Вампилов (1937-1972)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Picture 8" descr="Vampi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41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Постер филь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127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md_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00174"/>
            <a:ext cx="2232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488" y="1571612"/>
            <a:ext cx="3500462" cy="156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1967 год. «Старший сын»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1967 год. «Утиная охота»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500702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Произвёл революцию и в русской драматургии, и в русском театре.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Драматургия  1970-1990-х.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Драматургия и театр периода «застоя»: и искусство, и политическая трибуна, и храм.</a:t>
            </a:r>
          </a:p>
          <a:p>
            <a: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  <a:t>«Производственная драма».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  Привлечение внимания общественности к особенностям социальной психологии, к острым проблемам тогдашней системы хозяйствования.</a:t>
            </a:r>
          </a:p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Требования эпохи научно-технической революции решения новых социально-нравственных проблем, нового героя-лидера, руководителя производства, способного взять на себя ответственность за судьбу предприятия и экономики в целом. </a:t>
            </a:r>
          </a:p>
          <a:p>
            <a:pPr>
              <a:buNone/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   Драма И.Дворецкого (1919-1987) «Человек со стороны».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«Производственные пьесы» </a:t>
            </a:r>
          </a:p>
          <a:p>
            <a:pPr>
              <a:buNone/>
            </a:pP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  Г. </a:t>
            </a:r>
            <a:r>
              <a:rPr lang="ru-RU" altLang="uk-UA" sz="3000" dirty="0" err="1" smtClean="0">
                <a:latin typeface="Times New Roman" pitchFamily="18" charset="0"/>
                <a:cs typeface="Times New Roman" pitchFamily="18" charset="0"/>
              </a:rPr>
              <a:t>Бокарев</a:t>
            </a: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 («Сталевары», 1972), А.Абдуллин («Тринадцатый председатель», 1979), </a:t>
            </a:r>
            <a:r>
              <a:rPr lang="ru-RU" altLang="uk-UA" sz="3000" dirty="0" err="1" smtClean="0">
                <a:latin typeface="Times New Roman" pitchFamily="18" charset="0"/>
                <a:cs typeface="Times New Roman" pitchFamily="18" charset="0"/>
              </a:rPr>
              <a:t>А.Мишарин</a:t>
            </a: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 («Равняется четырем </a:t>
            </a:r>
            <a:r>
              <a:rPr lang="ru-RU" altLang="uk-UA" sz="3000" dirty="0" err="1" smtClean="0">
                <a:latin typeface="Times New Roman" pitchFamily="18" charset="0"/>
                <a:cs typeface="Times New Roman" pitchFamily="18" charset="0"/>
              </a:rPr>
              <a:t>Франциям</a:t>
            </a: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», 1982), А. Гребнев («Из жизни деловой женщины», 1973), В.Черных («Человек на своем месте», 1972). </a:t>
            </a:r>
          </a:p>
          <a:p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Наиболее известный автор «производственных пьес» Александр </a:t>
            </a:r>
            <a:r>
              <a:rPr lang="ru-RU" altLang="uk-UA" sz="3000" dirty="0" err="1" smtClean="0">
                <a:latin typeface="Times New Roman" pitchFamily="18" charset="0"/>
                <a:cs typeface="Times New Roman" pitchFamily="18" charset="0"/>
              </a:rPr>
              <a:t>Гельман</a:t>
            </a: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 (р.1933) – </a:t>
            </a:r>
          </a:p>
          <a:p>
            <a:pPr>
              <a:buNone/>
            </a:pP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   «Зинуля» (1974), «Протокол одного заседания» (1975), «Обратная связь» (1978), «Мы, ниже подписавшиеся» (1979), «Наедине со всеми» (1981).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1970-е гг. – активизация политической драмы. Тяготение ее к открытой публицистичности и острой конфликтности.</a:t>
            </a:r>
          </a:p>
          <a:p>
            <a:pPr>
              <a:lnSpc>
                <a:spcPct val="90000"/>
              </a:lnSpc>
            </a:pP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Пьесы М. Шатрова «Синие кони на красной траве» (Революционный этюд)»  (1977) и «Так победим!» (1981).</a:t>
            </a:r>
          </a:p>
          <a:p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Появление в драматургии «</a:t>
            </a:r>
            <a:r>
              <a:rPr lang="ru-RU" altLang="uk-UA" sz="3000" dirty="0" err="1" smtClean="0">
                <a:latin typeface="Times New Roman" pitchFamily="18" charset="0"/>
                <a:cs typeface="Times New Roman" pitchFamily="18" charset="0"/>
              </a:rPr>
              <a:t>средненравственного</a:t>
            </a:r>
            <a:r>
              <a:rPr lang="ru-RU" altLang="uk-UA" sz="3000" dirty="0" smtClean="0">
                <a:latin typeface="Times New Roman" pitchFamily="18" charset="0"/>
                <a:cs typeface="Times New Roman" pitchFamily="18" charset="0"/>
              </a:rPr>
              <a:t>» героя, который не причастен к крайностям зла и становится плохим или хорошим в зависимости от обстоятельств» (Л.Аннинский).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Драматургия «новой волны»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4911741"/>
          </a:xfrm>
        </p:spPr>
        <p:txBody>
          <a:bodyPr>
            <a:normAutofit fontScale="47500" lnSpcReduction="20000"/>
          </a:bodyPr>
          <a:lstStyle/>
          <a:p>
            <a:r>
              <a:rPr lang="ru-RU" altLang="uk-UA" sz="5100" dirty="0" smtClean="0">
                <a:latin typeface="Times New Roman" pitchFamily="18" charset="0"/>
                <a:cs typeface="Times New Roman" pitchFamily="18" charset="0"/>
              </a:rPr>
              <a:t> Л.Петрушевская, В. </a:t>
            </a:r>
            <a:r>
              <a:rPr lang="ru-RU" altLang="uk-UA" sz="5100" dirty="0" err="1" smtClean="0">
                <a:latin typeface="Times New Roman" pitchFamily="18" charset="0"/>
                <a:cs typeface="Times New Roman" pitchFamily="18" charset="0"/>
              </a:rPr>
              <a:t>Арро</a:t>
            </a:r>
            <a:r>
              <a:rPr lang="ru-RU" altLang="uk-UA" sz="5100" dirty="0" smtClean="0">
                <a:latin typeface="Times New Roman" pitchFamily="18" charset="0"/>
                <a:cs typeface="Times New Roman" pitchFamily="18" charset="0"/>
              </a:rPr>
              <a:t>, В.Славкин, А.Галин, Л.Разумовская, А.Казанцев, С.Злотников, </a:t>
            </a:r>
            <a:r>
              <a:rPr lang="ru-RU" altLang="uk-UA" sz="5100" dirty="0" err="1" smtClean="0">
                <a:latin typeface="Times New Roman" pitchFamily="18" charset="0"/>
                <a:cs typeface="Times New Roman" pitchFamily="18" charset="0"/>
              </a:rPr>
              <a:t>С.Коковкин</a:t>
            </a:r>
            <a:r>
              <a:rPr lang="ru-RU" altLang="uk-UA" sz="5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«Обработка» заимствованных книжных и легендарных сюжетов, позволяющих ставить проблемы вечные, к которым причастны и наши современники: Добро и Зло, Жизнь и Смерть, война и мир, предназначение человека в этом мире.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Драматургия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“новой волны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во многом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приняла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развила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традиции Арбузова, Розова, Вампилова (обращение взгляда внутрь человеческой души, попытки объяснить процесс нравственного разрушения общества, предупреждения о разрушающей силе мелочности и “вещизма”) 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Карим «Не бросай огонь, Прометей!»</a:t>
            </a:r>
          </a:p>
          <a:p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Э. Радзинский «Беседа с Сократом»</a:t>
            </a:r>
          </a:p>
          <a:p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Володин «Мать Иисуса»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Венедикт Ерофеев «Вальпургиева ночь, или Шаги Командора»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785926"/>
            <a:ext cx="2540000" cy="3924300"/>
          </a:xfrm>
          <a:ln/>
        </p:spPr>
      </p:pic>
      <p:sp>
        <p:nvSpPr>
          <p:cNvPr id="5" name="Прямоугольник 4"/>
          <p:cNvSpPr/>
          <p:nvPr/>
        </p:nvSpPr>
        <p:spPr>
          <a:xfrm>
            <a:off x="3929058" y="178592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Вместо классического конфликта между долгом и чувством автор разворачивает трагедию вокруг конфликта между насилием и языком.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Насилие безъязыко – оно утверждает свою реальность через боль жертвы.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Нина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Садур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«Чудная баба»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572132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Драматургия Нины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Садур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современной критике как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культурное явление – со своей целостной эстетикой,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философией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своим самобытным драматургическим языком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1500174"/>
            <a:ext cx="3231106" cy="5040526"/>
          </a:xfr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Жанр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своих драматических произведений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Садур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определяет как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русскую народную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галлюцинацию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так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граница между бытовым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сверхъестественным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реальным и потусторонним в ее произведениях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открыта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Создавая свой особый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художественный мир, Нина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Садур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наполняет его загадочными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образами, восходящими к языческой культуре,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мифологической мистике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своеобразие которой заключается в том, что «раскрывается 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полноценных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чувственно-телесных формах материального мира; это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чудесная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Понятие «современная драматургия» очень емкое и в хронологическом, и в эстетическом плане</a:t>
            </a:r>
            <a:endParaRPr lang="ru-RU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3714776" cy="2043114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Реалистическая психологическая драма</a:t>
            </a:r>
          </a:p>
          <a:p>
            <a:pPr>
              <a:buFont typeface="Wingdings" pitchFamily="2" charset="2"/>
              <a:buNone/>
            </a:pPr>
            <a:r>
              <a:rPr lang="ru-RU" sz="5100" b="1" dirty="0" smtClean="0"/>
              <a:t>(А.Арбузов, В. Розов, А. Володин, А. </a:t>
            </a:r>
            <a:r>
              <a:rPr lang="ru-RU" sz="5100" b="1" dirty="0"/>
              <a:t>В</a:t>
            </a:r>
            <a:r>
              <a:rPr lang="ru-RU" sz="5100" b="1" dirty="0" smtClean="0"/>
              <a:t>ампилов)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92880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Драматургия «новой волны»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( Л. Петрушевская, А. Галин, В. </a:t>
            </a:r>
            <a:r>
              <a:rPr lang="ru-RU" sz="2400" b="1" dirty="0" err="1" smtClean="0"/>
              <a:t>Арно</a:t>
            </a:r>
            <a:r>
              <a:rPr lang="ru-RU" sz="2400" b="1" dirty="0" smtClean="0"/>
              <a:t>, А. Казанцев)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714752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Пос</a:t>
            </a:r>
            <a:r>
              <a:rPr lang="en-US" sz="2400" b="1" dirty="0" smtClean="0"/>
              <a:t>m</a:t>
            </a:r>
            <a:r>
              <a:rPr lang="ru-RU" sz="2400" b="1" dirty="0" err="1" smtClean="0"/>
              <a:t>перестроичная</a:t>
            </a:r>
            <a:r>
              <a:rPr lang="ru-RU" sz="2400" b="1" dirty="0" smtClean="0"/>
              <a:t> «новая драма»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(Н. Коляда, М. </a:t>
            </a:r>
            <a:r>
              <a:rPr lang="ru-RU" sz="2400" b="1" dirty="0" err="1" smtClean="0"/>
              <a:t>Угарова</a:t>
            </a:r>
            <a:r>
              <a:rPr lang="ru-RU" sz="2400" b="1" dirty="0" smtClean="0"/>
              <a:t>, М. </a:t>
            </a:r>
            <a:r>
              <a:rPr lang="ru-RU" sz="2400" b="1" dirty="0" err="1" smtClean="0"/>
              <a:t>Арбатова</a:t>
            </a:r>
            <a:r>
              <a:rPr lang="ru-RU" sz="2400" b="1" dirty="0" smtClean="0"/>
              <a:t>, А. </a:t>
            </a:r>
            <a:r>
              <a:rPr lang="ru-RU" sz="2400" b="1" dirty="0" err="1" smtClean="0"/>
              <a:t>Шипенко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Л. Петрушевская «Три девушки в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голубом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 в пьесе – плен, одушевленный властелин.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произведении вырастает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фантосмагорический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мир, причем не столько событий, сколько исключительно диалогов, где каждый слышит только себя</a:t>
            </a:r>
          </a:p>
          <a:p>
            <a:endParaRPr lang="ru-RU" dirty="0"/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11" y="1571612"/>
            <a:ext cx="3782011" cy="4500594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85860"/>
            <a:ext cx="8358246" cy="445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в драматургию пришло новое поколение драматургов.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Пьесы молодых авторов заставляют испытывать боль от «неприятности достоверности», «шоковой терапии»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 не столько клеймят обстоятельства, уродующие человека, сколько всматриваются в страдания этого человека.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заставляют задуматься о возможностях выживания, распрямления.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их пьесах звучит «надежды маленький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оркестрик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управлением любви»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Реалистическая психологическая драма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жанр мелодрамы)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3600" dirty="0" smtClean="0"/>
              <a:t>повседневная жизнь людей (тонкая, деликатная поэзия),</a:t>
            </a:r>
          </a:p>
          <a:p>
            <a:pPr algn="ctr"/>
            <a:r>
              <a:rPr lang="ru-RU" sz="3600" dirty="0" smtClean="0"/>
              <a:t> их житейские хлопоты (острый  драматизм)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Афиногенов А.                                       Володин А. 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Арбузов А.                                              Алешин С.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Розов В.                                                  Леонов Л. 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Зорин Л.                                                 Радзинский Э.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Рощин 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>
              <a:defRPr/>
            </a:pPr>
            <a:r>
              <a:rPr lang="ru-RU" altLang="uk-UA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Драматургия  1970-1990-х.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Сохранение позиций социально-бытовой и социально-психологической драмы.</a:t>
            </a:r>
          </a:p>
          <a:p>
            <a:pPr>
              <a:lnSpc>
                <a:spcPct val="90000"/>
              </a:lnSpc>
              <a:buNone/>
            </a:pP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   Процесс неуклонного нравственного разрушения общества, девальвации вечных моральных ценностей, влияния двойной морали «застойного» времени в драматургии А.Вампилова, Л.Зорина, А.Володина, М.Рощина, А.Арбузова, В.Розова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dirty="0" smtClean="0"/>
              <a:t>Розов В.</a:t>
            </a:r>
          </a:p>
        </p:txBody>
      </p:sp>
      <p:pic>
        <p:nvPicPr>
          <p:cNvPr id="1026" name="Picture 2" descr="D:\Мои документ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V_dobriy_ch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71942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\1409921540_52ydwln9znore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96138" cy="3133727"/>
          </a:xfrm>
          <a:prstGeom prst="rect">
            <a:avLst/>
          </a:prstGeom>
          <a:noFill/>
        </p:spPr>
      </p:pic>
      <p:pic>
        <p:nvPicPr>
          <p:cNvPr id="2051" name="Picture 3" descr="D:\Мои документы\Fr1sTKCe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159756" cy="3219450"/>
          </a:xfrm>
          <a:prstGeom prst="rect">
            <a:avLst/>
          </a:prstGeom>
          <a:noFill/>
        </p:spPr>
      </p:pic>
      <p:pic>
        <p:nvPicPr>
          <p:cNvPr id="2052" name="Picture 4" descr="D:\Мои документы\ab58b1641916d31a569a13370b9358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14290"/>
            <a:ext cx="2115817" cy="32337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3357562"/>
            <a:ext cx="4572000" cy="8371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1954 год. «В добрый час!»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1957 год. «В поисках радости»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1957 год. «Вечно живые»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143380"/>
            <a:ext cx="592935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«Розовские мальчики» совершают выбор между принятыми эталонами и собственной индивидуальностью, активно сопротивляются  стандарту, ищут свою систему координат.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Лирический пафос пьес – сплав   сострадания, юмора, слёз и улыбки, иронии и патетики.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</a:t>
            </a: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Александр Володин</a:t>
            </a:r>
            <a:b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           (1919-2001)</a:t>
            </a:r>
            <a:endParaRPr lang="ru-RU" sz="4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Picture 7" descr="volod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28"/>
            <a:ext cx="26577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документы\5632f15d1521c60826577d605de02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2071702" cy="2071702"/>
          </a:xfrm>
          <a:prstGeom prst="rect">
            <a:avLst/>
          </a:prstGeom>
          <a:noFill/>
        </p:spPr>
      </p:pic>
      <p:pic>
        <p:nvPicPr>
          <p:cNvPr id="3075" name="Picture 3" descr="D:\Мои документы\35499327-bb53-11e2-89b2-00e081328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571876"/>
            <a:ext cx="1833562" cy="2864941"/>
          </a:xfrm>
          <a:prstGeom prst="rect">
            <a:avLst/>
          </a:prstGeom>
          <a:noFill/>
        </p:spPr>
      </p:pic>
      <p:pic>
        <p:nvPicPr>
          <p:cNvPr id="3076" name="Picture 4" descr="D:\Мои документы\ctx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2761506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2214554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«Пять вечеров» 1966 год. «Старшая сестра»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«С любимыми не расставайтесь»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6433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Герои пьес Володина – интеллигенты: беззащитны, ранимы, предпочитают страдать сами, а не причинять боли близким людям, поэтому они особенно нуждаются в сочувствии и понимании.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0"/>
            <a:ext cx="6034617" cy="6643710"/>
          </a:xfrm>
          <a:prstGeom prst="rect">
            <a:avLst/>
          </a:prstGeom>
          <a:noFill/>
        </p:spPr>
      </p:pic>
      <p:pic>
        <p:nvPicPr>
          <p:cNvPr id="5" name="Picture 2" descr="D:\Мои документы\02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08326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2858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1963 год. «Таня»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1964 год. «Мой бедный Марат»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929066"/>
            <a:ext cx="5857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Голос автора как голос поколения 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Молодой герой, самоуверенный, входящий в жизнь и надеющийся обустроить её заново.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поисках счастья проходит жизнь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 descr="D:\Мои документы\12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143140" cy="2903955"/>
          </a:xfrm>
          <a:prstGeom prst="rect">
            <a:avLst/>
          </a:prstGeom>
          <a:noFill/>
        </p:spPr>
      </p:pic>
      <p:pic>
        <p:nvPicPr>
          <p:cNvPr id="5124" name="Picture 4" descr="D:\Мои документы\11178561.cover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1990724" cy="3110506"/>
          </a:xfrm>
          <a:prstGeom prst="rect">
            <a:avLst/>
          </a:prstGeom>
          <a:noFill/>
        </p:spPr>
      </p:pic>
      <p:pic>
        <p:nvPicPr>
          <p:cNvPr id="5125" name="Picture 5" descr="D:\Мои документы\29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157431" cy="3052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961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Темы и проблемы современной драматургии .  Драматургия «новой волны».</vt:lpstr>
      <vt:lpstr> Понятие «современная драматургия» очень емкое и в хронологическом, и в эстетическом плане</vt:lpstr>
      <vt:lpstr>  Реалистическая психологическая драма (жанр мелодрамы)  </vt:lpstr>
      <vt:lpstr>Драматургия  1970-1990-х.</vt:lpstr>
      <vt:lpstr>Розов В.</vt:lpstr>
      <vt:lpstr>Слайд 6</vt:lpstr>
      <vt:lpstr>      Александр Володин               (1919-2001)</vt:lpstr>
      <vt:lpstr>Слайд 8</vt:lpstr>
      <vt:lpstr>Слайд 9</vt:lpstr>
      <vt:lpstr>Слайд 10</vt:lpstr>
      <vt:lpstr>Слайд 11</vt:lpstr>
      <vt:lpstr>Александр Вампилов (1937-1972)</vt:lpstr>
      <vt:lpstr>Драматургия  1970-1990-х. </vt:lpstr>
      <vt:lpstr>Слайд 14</vt:lpstr>
      <vt:lpstr>Слайд 15</vt:lpstr>
      <vt:lpstr>Драматургия «новой волны» </vt:lpstr>
      <vt:lpstr>Венедикт Ерофеев «Вальпургиева ночь, или Шаги Командора»</vt:lpstr>
      <vt:lpstr> Нина Садур «Чудная баба»</vt:lpstr>
      <vt:lpstr>Слайд 19</vt:lpstr>
      <vt:lpstr>Л. Петрушевская «Три девушки в голубом»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Темы и проблемы современной драматургии</dc:title>
  <dc:creator>Lidia</dc:creator>
  <cp:lastModifiedBy>Пользователь Windows</cp:lastModifiedBy>
  <cp:revision>21</cp:revision>
  <dcterms:created xsi:type="dcterms:W3CDTF">2017-05-07T11:23:59Z</dcterms:created>
  <dcterms:modified xsi:type="dcterms:W3CDTF">2021-11-02T17:46:35Z</dcterms:modified>
</cp:coreProperties>
</file>